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7" r:id="rId5"/>
    <p:sldId id="752" r:id="rId6"/>
    <p:sldId id="753" r:id="rId7"/>
    <p:sldId id="760" r:id="rId8"/>
    <p:sldId id="797" r:id="rId9"/>
    <p:sldId id="804" r:id="rId10"/>
    <p:sldId id="825" r:id="rId11"/>
    <p:sldId id="834" r:id="rId12"/>
    <p:sldId id="835" r:id="rId13"/>
    <p:sldId id="836" r:id="rId14"/>
    <p:sldId id="793" r:id="rId15"/>
    <p:sldId id="754" r:id="rId16"/>
    <p:sldId id="798" r:id="rId17"/>
    <p:sldId id="805" r:id="rId18"/>
    <p:sldId id="799" r:id="rId19"/>
    <p:sldId id="826" r:id="rId20"/>
    <p:sldId id="792" r:id="rId21"/>
    <p:sldId id="806" r:id="rId22"/>
    <p:sldId id="827" r:id="rId23"/>
    <p:sldId id="258" r:id="rId24"/>
    <p:sldId id="756" r:id="rId25"/>
    <p:sldId id="832" r:id="rId26"/>
    <p:sldId id="831" r:id="rId27"/>
    <p:sldId id="828" r:id="rId28"/>
    <p:sldId id="779" r:id="rId29"/>
    <p:sldId id="771" r:id="rId30"/>
    <p:sldId id="829" r:id="rId31"/>
    <p:sldId id="782" r:id="rId32"/>
    <p:sldId id="769" r:id="rId33"/>
    <p:sldId id="791" r:id="rId34"/>
    <p:sldId id="802" r:id="rId35"/>
    <p:sldId id="833" r:id="rId36"/>
    <p:sldId id="653" r:id="rId37"/>
    <p:sldId id="708" r:id="rId38"/>
    <p:sldId id="706" r:id="rId39"/>
    <p:sldId id="830" r:id="rId4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Williams" initials="TW" lastIdx="2" clrIdx="0">
    <p:extLst>
      <p:ext uri="{19B8F6BF-5375-455C-9EA6-DF929625EA0E}">
        <p15:presenceInfo xmlns:p15="http://schemas.microsoft.com/office/powerpoint/2012/main" userId="S-1-5-21-3471718399-2285099061-4250940266-285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8EB"/>
    <a:srgbClr val="C9A4E4"/>
    <a:srgbClr val="7030A0"/>
    <a:srgbClr val="572381"/>
    <a:srgbClr val="BCB000"/>
    <a:srgbClr val="2F0074"/>
    <a:srgbClr val="E8D8F4"/>
    <a:srgbClr val="CCECFF"/>
    <a:srgbClr val="AA2583"/>
    <a:srgbClr val="86C9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2430B-661D-440C-9FC2-069D6DF04B2C}" v="2" dt="2020-10-15T10:01:00.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4987" autoAdjust="0"/>
  </p:normalViewPr>
  <p:slideViewPr>
    <p:cSldViewPr snapToGrid="0">
      <p:cViewPr varScale="1">
        <p:scale>
          <a:sx n="86" d="100"/>
          <a:sy n="86" d="100"/>
        </p:scale>
        <p:origin x="427"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5" d="100"/>
          <a:sy n="45" d="100"/>
        </p:scale>
        <p:origin x="276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y Tiotto" userId="df17d739-c00b-490c-a099-85b1a8494c3b" providerId="ADAL" clId="{1222430B-661D-440C-9FC2-069D6DF04B2C}"/>
    <pc:docChg chg="custSel addSld delSld modSld">
      <pc:chgData name="Jacky Tiotto" userId="df17d739-c00b-490c-a099-85b1a8494c3b" providerId="ADAL" clId="{1222430B-661D-440C-9FC2-069D6DF04B2C}" dt="2020-10-15T10:01:08.901" v="157" actId="2696"/>
      <pc:docMkLst>
        <pc:docMk/>
      </pc:docMkLst>
      <pc:sldChg chg="modSp">
        <pc:chgData name="Jacky Tiotto" userId="df17d739-c00b-490c-a099-85b1a8494c3b" providerId="ADAL" clId="{1222430B-661D-440C-9FC2-069D6DF04B2C}" dt="2020-10-15T07:52:18.553" v="153" actId="20577"/>
        <pc:sldMkLst>
          <pc:docMk/>
          <pc:sldMk cId="2314386619" sldId="769"/>
        </pc:sldMkLst>
        <pc:spChg chg="mod">
          <ac:chgData name="Jacky Tiotto" userId="df17d739-c00b-490c-a099-85b1a8494c3b" providerId="ADAL" clId="{1222430B-661D-440C-9FC2-069D6DF04B2C}" dt="2020-10-15T07:52:18.553" v="153" actId="20577"/>
          <ac:spMkLst>
            <pc:docMk/>
            <pc:sldMk cId="2314386619" sldId="769"/>
            <ac:spMk id="10" creationId="{1BFDFA8A-31AF-42B4-AC2B-3274C495E0F4}"/>
          </ac:spMkLst>
        </pc:spChg>
        <pc:spChg chg="mod">
          <ac:chgData name="Jacky Tiotto" userId="df17d739-c00b-490c-a099-85b1a8494c3b" providerId="ADAL" clId="{1222430B-661D-440C-9FC2-069D6DF04B2C}" dt="2020-10-14T16:06:18.635" v="17" actId="20577"/>
          <ac:spMkLst>
            <pc:docMk/>
            <pc:sldMk cId="2314386619" sldId="769"/>
            <ac:spMk id="11" creationId="{57D7CD89-BA5B-4832-84F9-5F689DBC3ADC}"/>
          </ac:spMkLst>
        </pc:spChg>
      </pc:sldChg>
      <pc:sldChg chg="modSp">
        <pc:chgData name="Jacky Tiotto" userId="df17d739-c00b-490c-a099-85b1a8494c3b" providerId="ADAL" clId="{1222430B-661D-440C-9FC2-069D6DF04B2C}" dt="2020-10-14T16:09:46.488" v="137" actId="20577"/>
        <pc:sldMkLst>
          <pc:docMk/>
          <pc:sldMk cId="1110818952" sldId="779"/>
        </pc:sldMkLst>
        <pc:spChg chg="mod">
          <ac:chgData name="Jacky Tiotto" userId="df17d739-c00b-490c-a099-85b1a8494c3b" providerId="ADAL" clId="{1222430B-661D-440C-9FC2-069D6DF04B2C}" dt="2020-10-14T16:09:46.488" v="137" actId="20577"/>
          <ac:spMkLst>
            <pc:docMk/>
            <pc:sldMk cId="1110818952" sldId="779"/>
            <ac:spMk id="12" creationId="{A1A9946E-1277-4092-A372-335BFE4E278E}"/>
          </ac:spMkLst>
        </pc:spChg>
      </pc:sldChg>
      <pc:sldChg chg="del">
        <pc:chgData name="Jacky Tiotto" userId="df17d739-c00b-490c-a099-85b1a8494c3b" providerId="ADAL" clId="{1222430B-661D-440C-9FC2-069D6DF04B2C}" dt="2020-10-15T10:01:07.718" v="156" actId="2696"/>
        <pc:sldMkLst>
          <pc:docMk/>
          <pc:sldMk cId="2089702761" sldId="809"/>
        </pc:sldMkLst>
      </pc:sldChg>
      <pc:sldChg chg="del">
        <pc:chgData name="Jacky Tiotto" userId="df17d739-c00b-490c-a099-85b1a8494c3b" providerId="ADAL" clId="{1222430B-661D-440C-9FC2-069D6DF04B2C}" dt="2020-10-15T10:01:08.901" v="157" actId="2696"/>
        <pc:sldMkLst>
          <pc:docMk/>
          <pc:sldMk cId="2078921312" sldId="816"/>
        </pc:sldMkLst>
      </pc:sldChg>
      <pc:sldChg chg="del">
        <pc:chgData name="Jacky Tiotto" userId="df17d739-c00b-490c-a099-85b1a8494c3b" providerId="ADAL" clId="{1222430B-661D-440C-9FC2-069D6DF04B2C}" dt="2020-10-15T10:01:05.720" v="155" actId="2696"/>
        <pc:sldMkLst>
          <pc:docMk/>
          <pc:sldMk cId="2179800385" sldId="822"/>
        </pc:sldMkLst>
      </pc:sldChg>
      <pc:sldChg chg="modSp">
        <pc:chgData name="Jacky Tiotto" userId="df17d739-c00b-490c-a099-85b1a8494c3b" providerId="ADAL" clId="{1222430B-661D-440C-9FC2-069D6DF04B2C}" dt="2020-10-14T16:04:20.755" v="1" actId="20577"/>
        <pc:sldMkLst>
          <pc:docMk/>
          <pc:sldMk cId="1529470922" sldId="828"/>
        </pc:sldMkLst>
        <pc:spChg chg="mod">
          <ac:chgData name="Jacky Tiotto" userId="df17d739-c00b-490c-a099-85b1a8494c3b" providerId="ADAL" clId="{1222430B-661D-440C-9FC2-069D6DF04B2C}" dt="2020-10-14T16:04:20.755" v="1" actId="20577"/>
          <ac:spMkLst>
            <pc:docMk/>
            <pc:sldMk cId="1529470922" sldId="828"/>
            <ac:spMk id="5" creationId="{9CCC12D8-DC53-4C18-94F7-A68FC285406B}"/>
          </ac:spMkLst>
        </pc:spChg>
      </pc:sldChg>
      <pc:sldChg chg="delSp modSp add">
        <pc:chgData name="Jacky Tiotto" userId="df17d739-c00b-490c-a099-85b1a8494c3b" providerId="ADAL" clId="{1222430B-661D-440C-9FC2-069D6DF04B2C}" dt="2020-10-14T16:09:01.710" v="91"/>
        <pc:sldMkLst>
          <pc:docMk/>
          <pc:sldMk cId="2161916618" sldId="833"/>
        </pc:sldMkLst>
        <pc:spChg chg="del mod">
          <ac:chgData name="Jacky Tiotto" userId="df17d739-c00b-490c-a099-85b1a8494c3b" providerId="ADAL" clId="{1222430B-661D-440C-9FC2-069D6DF04B2C}" dt="2020-10-14T16:09:01.710" v="91"/>
          <ac:spMkLst>
            <pc:docMk/>
            <pc:sldMk cId="2161916618" sldId="833"/>
            <ac:spMk id="2" creationId="{8BB0C09E-742C-48E6-8260-1D1F72816583}"/>
          </ac:spMkLst>
        </pc:spChg>
        <pc:spChg chg="mod">
          <ac:chgData name="Jacky Tiotto" userId="df17d739-c00b-490c-a099-85b1a8494c3b" providerId="ADAL" clId="{1222430B-661D-440C-9FC2-069D6DF04B2C}" dt="2020-10-14T16:09:01.031" v="89" actId="1076"/>
          <ac:spMkLst>
            <pc:docMk/>
            <pc:sldMk cId="2161916618" sldId="833"/>
            <ac:spMk id="11" creationId="{57D7CD89-BA5B-4832-84F9-5F689DBC3ADC}"/>
          </ac:spMkLst>
        </pc:spChg>
      </pc:sldChg>
      <pc:sldChg chg="add">
        <pc:chgData name="Jacky Tiotto" userId="df17d739-c00b-490c-a099-85b1a8494c3b" providerId="ADAL" clId="{1222430B-661D-440C-9FC2-069D6DF04B2C}" dt="2020-10-15T10:01:00.832" v="154"/>
        <pc:sldMkLst>
          <pc:docMk/>
          <pc:sldMk cId="2698316118" sldId="834"/>
        </pc:sldMkLst>
      </pc:sldChg>
      <pc:sldChg chg="add">
        <pc:chgData name="Jacky Tiotto" userId="df17d739-c00b-490c-a099-85b1a8494c3b" providerId="ADAL" clId="{1222430B-661D-440C-9FC2-069D6DF04B2C}" dt="2020-10-15T10:01:00.832" v="154"/>
        <pc:sldMkLst>
          <pc:docMk/>
          <pc:sldMk cId="321805068" sldId="835"/>
        </pc:sldMkLst>
      </pc:sldChg>
      <pc:sldChg chg="add">
        <pc:chgData name="Jacky Tiotto" userId="df17d739-c00b-490c-a099-85b1a8494c3b" providerId="ADAL" clId="{1222430B-661D-440C-9FC2-069D6DF04B2C}" dt="2020-10-15T10:01:00.832" v="154"/>
        <pc:sldMkLst>
          <pc:docMk/>
          <pc:sldMk cId="2744213057" sldId="8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44FA28A-F303-4F8E-98BF-E99142E1F7A2}" type="datetimeFigureOut">
              <a:rPr lang="en-GB" smtClean="0"/>
              <a:t>15/10/2020</a:t>
            </a:fld>
            <a:endParaRPr lang="en-GB"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82EC58CE-89F3-4666-A97F-FB0F785E2064}" type="slidenum">
              <a:rPr lang="en-GB" smtClean="0"/>
              <a:t>‹#›</a:t>
            </a:fld>
            <a:endParaRPr lang="en-GB" dirty="0"/>
          </a:p>
        </p:txBody>
      </p:sp>
    </p:spTree>
    <p:extLst>
      <p:ext uri="{BB962C8B-B14F-4D97-AF65-F5344CB8AC3E}">
        <p14:creationId xmlns:p14="http://schemas.microsoft.com/office/powerpoint/2010/main" val="275392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355762C-7BBE-4569-9CCF-1ABC7E2F921E}" type="slidenum">
              <a:rPr lang="en-GB" smtClean="0"/>
              <a:t>1</a:t>
            </a:fld>
            <a:endParaRPr lang="en-GB" dirty="0"/>
          </a:p>
        </p:txBody>
      </p:sp>
      <p:sp>
        <p:nvSpPr>
          <p:cNvPr id="6" name="Notes Placeholder 5">
            <a:extLst>
              <a:ext uri="{FF2B5EF4-FFF2-40B4-BE49-F238E27FC236}">
                <a16:creationId xmlns:a16="http://schemas.microsoft.com/office/drawing/2014/main" id="{1E38C6A2-EB19-4173-95D9-27D2F402FAC8}"/>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58539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EC58CE-89F3-4666-A97F-FB0F785E2064}" type="slidenum">
              <a:rPr lang="en-GB" smtClean="0"/>
              <a:t>12</a:t>
            </a:fld>
            <a:endParaRPr lang="en-GB" dirty="0"/>
          </a:p>
        </p:txBody>
      </p:sp>
    </p:spTree>
    <p:extLst>
      <p:ext uri="{BB962C8B-B14F-4D97-AF65-F5344CB8AC3E}">
        <p14:creationId xmlns:p14="http://schemas.microsoft.com/office/powerpoint/2010/main" val="4265547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19AC8FB7-9CE7-494F-B871-C881C50DA0E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51599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19AC8FB7-9CE7-494F-B871-C881C50DA0E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6225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2AA9A462-2651-48BA-8AD3-C27F41B48234}"/>
              </a:ext>
            </a:extLst>
          </p:cNvPr>
          <p:cNvSpPr>
            <a:spLocks noGrp="1"/>
          </p:cNvSpPr>
          <p:nvPr>
            <p:ph type="body" sz="quarter" idx="3"/>
          </p:nvPr>
        </p:nvSpPr>
        <p:spPr/>
        <p:txBody>
          <a:bodyPr/>
          <a:lstStyle/>
          <a:p>
            <a:r>
              <a:rPr lang="en-GB" dirty="0"/>
              <a:t>Updated </a:t>
            </a:r>
          </a:p>
        </p:txBody>
      </p:sp>
    </p:spTree>
    <p:extLst>
      <p:ext uri="{BB962C8B-B14F-4D97-AF65-F5344CB8AC3E}">
        <p14:creationId xmlns:p14="http://schemas.microsoft.com/office/powerpoint/2010/main" val="275415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5C390DBC-0270-4E2F-9388-6F4C15A71BA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03203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5C390DBC-0270-4E2F-9388-6F4C15A71BA9}"/>
              </a:ext>
            </a:extLst>
          </p:cNvPr>
          <p:cNvSpPr>
            <a:spLocks noGrp="1"/>
          </p:cNvSpPr>
          <p:nvPr>
            <p:ph type="body" sz="quarter" idx="3"/>
          </p:nvPr>
        </p:nvSpPr>
        <p:spPr/>
        <p:txBody>
          <a:bodyPr/>
          <a:lstStyle/>
          <a:p>
            <a:pPr marL="0" indent="0">
              <a:buNone/>
            </a:pPr>
            <a:endParaRPr lang="en-GB" sz="1200" kern="1200" dirty="0">
              <a:solidFill>
                <a:schemeClr val="tx1"/>
              </a:solidFill>
              <a:effectLst/>
              <a:latin typeface="+mn-lt"/>
              <a:ea typeface="+mn-ea"/>
              <a:cs typeface="+mn-cs"/>
            </a:endParaRPr>
          </a:p>
          <a:p>
            <a:pPr marL="228600" indent="-228600">
              <a:buFont typeface="+mj-lt"/>
              <a:buAutoNum type="arabicPeriod"/>
            </a:pPr>
            <a:endParaRPr lang="en-GB" sz="1200" kern="1200" dirty="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32636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5C390DBC-0270-4E2F-9388-6F4C15A71BA9}"/>
              </a:ext>
            </a:extLst>
          </p:cNvPr>
          <p:cNvSpPr>
            <a:spLocks noGrp="1"/>
          </p:cNvSpPr>
          <p:nvPr>
            <p:ph type="body" sz="quarter" idx="3"/>
          </p:nvPr>
        </p:nvSpPr>
        <p:spPr/>
        <p:txBody>
          <a:bodyPr/>
          <a:lstStyle/>
          <a:p>
            <a:pPr lvl="1" algn="l">
              <a:spcAft>
                <a:spcPts val="1200"/>
              </a:spcAft>
            </a:pPr>
            <a:endParaRPr lang="en-GB" sz="1200" dirty="0">
              <a:latin typeface="Gill Sans MT" panose="020B0502020104020203" pitchFamily="34" charset="0"/>
            </a:endParaRPr>
          </a:p>
          <a:p>
            <a:endParaRPr lang="en-GB" sz="1200" kern="1200" dirty="0">
              <a:solidFill>
                <a:schemeClr val="tx1"/>
              </a:solidFill>
              <a:effectLst/>
              <a:latin typeface="+mn-lt"/>
              <a:ea typeface="+mn-ea"/>
              <a:cs typeface="+mn-cs"/>
            </a:endParaRPr>
          </a:p>
          <a:p>
            <a:endParaRPr lang="en-GB" dirty="0"/>
          </a:p>
          <a:p>
            <a:endParaRPr lang="en-GB" dirty="0"/>
          </a:p>
          <a:p>
            <a:endParaRPr lang="en-GB" dirty="0"/>
          </a:p>
        </p:txBody>
      </p:sp>
    </p:spTree>
    <p:extLst>
      <p:ext uri="{BB962C8B-B14F-4D97-AF65-F5344CB8AC3E}">
        <p14:creationId xmlns:p14="http://schemas.microsoft.com/office/powerpoint/2010/main" val="82635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5C390DBC-0270-4E2F-9388-6F4C15A71BA9}"/>
              </a:ext>
            </a:extLst>
          </p:cNvPr>
          <p:cNvSpPr>
            <a:spLocks noGrp="1"/>
          </p:cNvSpPr>
          <p:nvPr>
            <p:ph type="body" sz="quarter" idx="3"/>
          </p:nvPr>
        </p:nvSpPr>
        <p:spPr/>
        <p:txBody>
          <a:bodyPr/>
          <a:lstStyle/>
          <a:p>
            <a:pPr lvl="1" algn="l">
              <a:spcAft>
                <a:spcPts val="1200"/>
              </a:spcAft>
            </a:pPr>
            <a:endParaRPr lang="en-GB" sz="1200" dirty="0">
              <a:latin typeface="Gill Sans MT" panose="020B0502020104020203" pitchFamily="34" charset="0"/>
            </a:endParaRPr>
          </a:p>
          <a:p>
            <a:endParaRPr lang="en-GB" sz="1200" kern="1200" dirty="0">
              <a:solidFill>
                <a:schemeClr val="tx1"/>
              </a:solidFill>
              <a:effectLst/>
              <a:latin typeface="+mn-lt"/>
              <a:ea typeface="+mn-ea"/>
              <a:cs typeface="+mn-cs"/>
            </a:endParaRPr>
          </a:p>
          <a:p>
            <a:endParaRPr lang="en-GB" dirty="0"/>
          </a:p>
          <a:p>
            <a:endParaRPr lang="en-GB" dirty="0"/>
          </a:p>
          <a:p>
            <a:endParaRPr lang="en-GB" dirty="0"/>
          </a:p>
        </p:txBody>
      </p:sp>
    </p:spTree>
    <p:extLst>
      <p:ext uri="{BB962C8B-B14F-4D97-AF65-F5344CB8AC3E}">
        <p14:creationId xmlns:p14="http://schemas.microsoft.com/office/powerpoint/2010/main" val="2686000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0651B-DE82-47A3-B028-F0AAD1B987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87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EC58CE-89F3-4666-A97F-FB0F785E2064}" type="slidenum">
              <a:rPr lang="en-GB" smtClean="0"/>
              <a:t>21</a:t>
            </a:fld>
            <a:endParaRPr lang="en-GB" dirty="0"/>
          </a:p>
        </p:txBody>
      </p:sp>
    </p:spTree>
    <p:extLst>
      <p:ext uri="{BB962C8B-B14F-4D97-AF65-F5344CB8AC3E}">
        <p14:creationId xmlns:p14="http://schemas.microsoft.com/office/powerpoint/2010/main" val="4145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EC58CE-89F3-4666-A97F-FB0F785E2064}" type="slidenum">
              <a:rPr lang="en-GB" smtClean="0"/>
              <a:t>2</a:t>
            </a:fld>
            <a:endParaRPr lang="en-GB" dirty="0"/>
          </a:p>
        </p:txBody>
      </p:sp>
    </p:spTree>
    <p:extLst>
      <p:ext uri="{BB962C8B-B14F-4D97-AF65-F5344CB8AC3E}">
        <p14:creationId xmlns:p14="http://schemas.microsoft.com/office/powerpoint/2010/main" val="391459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4E04AF06-8296-44C3-B263-D171BA0D931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76531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4E04AF06-8296-44C3-B263-D171BA0D931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6903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4E04AF06-8296-44C3-B263-D171BA0D931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200745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EC58CE-89F3-4666-A97F-FB0F785E2064}" type="slidenum">
              <a:rPr lang="en-GB" smtClean="0"/>
              <a:t>25</a:t>
            </a:fld>
            <a:endParaRPr lang="en-GB" dirty="0"/>
          </a:p>
        </p:txBody>
      </p:sp>
    </p:spTree>
    <p:extLst>
      <p:ext uri="{BB962C8B-B14F-4D97-AF65-F5344CB8AC3E}">
        <p14:creationId xmlns:p14="http://schemas.microsoft.com/office/powerpoint/2010/main" val="510824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355762C-7BBE-4569-9CCF-1ABC7E2F921E}" type="slidenum">
              <a:rPr lang="en-GB" smtClean="0"/>
              <a:t>26</a:t>
            </a:fld>
            <a:endParaRPr lang="en-GB"/>
          </a:p>
        </p:txBody>
      </p:sp>
      <p:sp>
        <p:nvSpPr>
          <p:cNvPr id="6" name="Notes Placeholder 5">
            <a:extLst>
              <a:ext uri="{FF2B5EF4-FFF2-40B4-BE49-F238E27FC236}">
                <a16:creationId xmlns:a16="http://schemas.microsoft.com/office/drawing/2014/main" id="{C151B84E-1C94-4127-BA21-B03F25C0560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876122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C151B84E-1C94-4127-BA21-B03F25C0560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13073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F5DA9B7-F5CA-4EDE-8586-DE147A9FC21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97235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355762C-7BBE-4569-9CCF-1ABC7E2F921E}" type="slidenum">
              <a:rPr lang="en-GB" smtClean="0"/>
              <a:t>29</a:t>
            </a:fld>
            <a:endParaRPr lang="en-GB" dirty="0"/>
          </a:p>
        </p:txBody>
      </p:sp>
      <p:sp>
        <p:nvSpPr>
          <p:cNvPr id="6" name="Notes Placeholder 5">
            <a:extLst>
              <a:ext uri="{FF2B5EF4-FFF2-40B4-BE49-F238E27FC236}">
                <a16:creationId xmlns:a16="http://schemas.microsoft.com/office/drawing/2014/main" id="{4A6201CD-0ADC-4BDD-AD31-84E502185E15}"/>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908601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54F66EF3-8CF3-4CF6-9E37-7E07310BFE7E}"/>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51439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FAE817E9-0611-42E8-AB7B-E352B3F5127D}"/>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428242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EC58CE-89F3-4666-A97F-FB0F785E2064}" type="slidenum">
              <a:rPr lang="en-GB" smtClean="0"/>
              <a:t>3</a:t>
            </a:fld>
            <a:endParaRPr lang="en-GB" dirty="0"/>
          </a:p>
        </p:txBody>
      </p:sp>
    </p:spTree>
    <p:extLst>
      <p:ext uri="{BB962C8B-B14F-4D97-AF65-F5344CB8AC3E}">
        <p14:creationId xmlns:p14="http://schemas.microsoft.com/office/powerpoint/2010/main" val="2738229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FAE817E9-0611-42E8-AB7B-E352B3F5127D}"/>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316321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C58CE-89F3-4666-A97F-FB0F785E20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30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C58CE-89F3-4666-A97F-FB0F785E20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219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C58CE-89F3-4666-A97F-FB0F785E20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53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5C390DBC-0270-4E2F-9388-6F4C15A71BA9}"/>
              </a:ext>
            </a:extLst>
          </p:cNvPr>
          <p:cNvSpPr>
            <a:spLocks noGrp="1"/>
          </p:cNvSpPr>
          <p:nvPr>
            <p:ph type="body" sz="quarter" idx="3"/>
          </p:nvPr>
        </p:nvSpPr>
        <p:spPr/>
        <p:txBody>
          <a:bodyPr/>
          <a:lstStyle/>
          <a:p>
            <a:pPr lvl="1" algn="l">
              <a:spcAft>
                <a:spcPts val="1200"/>
              </a:spcAft>
            </a:pPr>
            <a:endParaRPr lang="en-GB" sz="1200" dirty="0">
              <a:latin typeface="Gill Sans MT" panose="020B0502020104020203" pitchFamily="34" charset="0"/>
            </a:endParaRPr>
          </a:p>
          <a:p>
            <a:endParaRPr lang="en-GB" sz="1200" kern="1200" dirty="0">
              <a:solidFill>
                <a:schemeClr val="tx1"/>
              </a:solidFill>
              <a:effectLst/>
              <a:latin typeface="+mn-lt"/>
              <a:ea typeface="+mn-ea"/>
              <a:cs typeface="+mn-cs"/>
            </a:endParaRPr>
          </a:p>
          <a:p>
            <a:endParaRPr lang="en-GB" dirty="0"/>
          </a:p>
          <a:p>
            <a:endParaRPr lang="en-GB" dirty="0"/>
          </a:p>
          <a:p>
            <a:endParaRPr lang="en-GB" dirty="0"/>
          </a:p>
        </p:txBody>
      </p:sp>
    </p:spTree>
    <p:extLst>
      <p:ext uri="{BB962C8B-B14F-4D97-AF65-F5344CB8AC3E}">
        <p14:creationId xmlns:p14="http://schemas.microsoft.com/office/powerpoint/2010/main" val="378521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355762C-7BBE-4569-9CCF-1ABC7E2F921E}" type="slidenum">
              <a:rPr lang="en-GB" smtClean="0"/>
              <a:t>4</a:t>
            </a:fld>
            <a:endParaRPr lang="en-GB"/>
          </a:p>
        </p:txBody>
      </p:sp>
      <p:sp>
        <p:nvSpPr>
          <p:cNvPr id="6" name="Notes Placeholder 5">
            <a:extLst>
              <a:ext uri="{FF2B5EF4-FFF2-40B4-BE49-F238E27FC236}">
                <a16:creationId xmlns:a16="http://schemas.microsoft.com/office/drawing/2014/main" id="{9684ECC3-16AE-47E8-92E0-723E529CB25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63409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CB5F8D3-E213-43DB-9901-AC4CCB8AA82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1426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CB5F8D3-E213-43DB-9901-AC4CCB8AA82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4506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CB5F8D3-E213-43DB-9901-AC4CCB8AA82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20973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CB5F8D3-E213-43DB-9901-AC4CCB8AA82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4935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5762C-7BBE-4569-9CCF-1ABC7E2F92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F53E4DE7-2591-40ED-B9DB-6C66D112892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1316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9368-5FBD-4637-BD19-8F8012DF7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23309B-5A1C-43A7-8F4E-CDEC80ACF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98F771-FC1A-414F-B405-3BDB879099EC}"/>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5" name="Footer Placeholder 4">
            <a:extLst>
              <a:ext uri="{FF2B5EF4-FFF2-40B4-BE49-F238E27FC236}">
                <a16:creationId xmlns:a16="http://schemas.microsoft.com/office/drawing/2014/main" id="{AB25549F-CF09-41F2-8D75-FE687D9B6A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0A1963-EC9F-4BF6-ACC5-1AA44116560E}"/>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56043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8D3F-8433-4F99-8CC6-ADD5202A06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CC77E6-B59D-41A3-889A-E53D907908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013639-BD64-4535-B690-9A6D84680D97}"/>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5" name="Footer Placeholder 4">
            <a:extLst>
              <a:ext uri="{FF2B5EF4-FFF2-40B4-BE49-F238E27FC236}">
                <a16:creationId xmlns:a16="http://schemas.microsoft.com/office/drawing/2014/main" id="{6697E17B-0514-46F1-BBC8-0B7BCC8AFB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CB6F15-7E3F-484A-AEA0-A38E955ABB98}"/>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355272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C995A4-C9AA-4B0D-8F99-7069110EF0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A52A3B-237A-4B3F-A0BE-AE5571E00C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99E38-D30E-40EC-B89F-212BC75EE87A}"/>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5" name="Footer Placeholder 4">
            <a:extLst>
              <a:ext uri="{FF2B5EF4-FFF2-40B4-BE49-F238E27FC236}">
                <a16:creationId xmlns:a16="http://schemas.microsoft.com/office/drawing/2014/main" id="{214DFF30-9033-4DDB-A4BD-A001BC2584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A65F982-6E0D-48A9-9B41-684D4A3368F4}"/>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231808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11C1-00F3-49CE-B557-54205269B5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4BD10B-A926-40CF-B69F-B276F68D13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765D-89C6-4BEC-BC3A-CC89F5663B74}"/>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5" name="Footer Placeholder 4">
            <a:extLst>
              <a:ext uri="{FF2B5EF4-FFF2-40B4-BE49-F238E27FC236}">
                <a16:creationId xmlns:a16="http://schemas.microsoft.com/office/drawing/2014/main" id="{AD922DE3-2F66-45FC-8801-FFADA229E11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339647-AFB9-4413-90BF-4A569E751998}"/>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400026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F7E5-2413-4D23-B8F1-63597CD36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B64CEC-3FF5-47F9-8922-92CD54626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015D7C-154A-4043-8CCA-7DCD5815D41E}"/>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5" name="Footer Placeholder 4">
            <a:extLst>
              <a:ext uri="{FF2B5EF4-FFF2-40B4-BE49-F238E27FC236}">
                <a16:creationId xmlns:a16="http://schemas.microsoft.com/office/drawing/2014/main" id="{A5AD9F0F-7031-47DD-8439-165F2EDB9C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AE2748F-2FEC-486D-B80B-EA61B5EBF6C6}"/>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267680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2C3A-40F5-4228-AFB1-CDB3B019EE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BAE90E-1740-4BFB-B03A-116C5E1761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4A9767-9E75-46F6-8DBE-38F208EA43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A7D9A7-E3CD-4624-B1CF-2128A8FD422B}"/>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6" name="Footer Placeholder 5">
            <a:extLst>
              <a:ext uri="{FF2B5EF4-FFF2-40B4-BE49-F238E27FC236}">
                <a16:creationId xmlns:a16="http://schemas.microsoft.com/office/drawing/2014/main" id="{C9AE3BEB-7C8A-4293-87EE-59523C559E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F4C53E-1017-40B8-8AB0-87B6B2ADAF80}"/>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214432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CFE9-AE0F-4AA5-96A7-3989641A1E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DDF46D-ADFB-49A9-8DC0-07D127D19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BF70D3-D365-4516-92C2-E3AD9BD366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10FE23-8E70-48A4-B083-3B9666236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78FE67-1236-4CB7-BD9F-58FAD06AAD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DD3DF8-6DF1-48FB-B734-6F67550EEC93}"/>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8" name="Footer Placeholder 7">
            <a:extLst>
              <a:ext uri="{FF2B5EF4-FFF2-40B4-BE49-F238E27FC236}">
                <a16:creationId xmlns:a16="http://schemas.microsoft.com/office/drawing/2014/main" id="{8467557A-7665-4D66-85F1-201ED316C9A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8137FED-D10A-410A-8514-8FCFAD545B4A}"/>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229196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4C23-6185-48E9-BAB0-159A9C63E9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A7C7C6-0F2E-422A-A7E0-4F6B08F3A361}"/>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4" name="Footer Placeholder 3">
            <a:extLst>
              <a:ext uri="{FF2B5EF4-FFF2-40B4-BE49-F238E27FC236}">
                <a16:creationId xmlns:a16="http://schemas.microsoft.com/office/drawing/2014/main" id="{A86D1247-D749-499C-83A0-3BCDF3BAB00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2B1F033-830A-4DBB-A689-EA4A0E964AFD}"/>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190477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637E7-B818-407A-B3F6-1C1BD569873C}"/>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3" name="Footer Placeholder 2">
            <a:extLst>
              <a:ext uri="{FF2B5EF4-FFF2-40B4-BE49-F238E27FC236}">
                <a16:creationId xmlns:a16="http://schemas.microsoft.com/office/drawing/2014/main" id="{FB838AEA-F555-41FA-BCC5-47CA85F0951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B837B5C-71D6-4891-87E8-F9E7AD7A76AE}"/>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58382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AFCA-3337-4E8D-B942-96974BC3B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DF1285-9FE1-488B-9047-1768EABA0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0E029E-6A56-4826-A62D-6BF1E0BF1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06D167-8644-48D0-8A80-6695C232B225}"/>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6" name="Footer Placeholder 5">
            <a:extLst>
              <a:ext uri="{FF2B5EF4-FFF2-40B4-BE49-F238E27FC236}">
                <a16:creationId xmlns:a16="http://schemas.microsoft.com/office/drawing/2014/main" id="{78D5E364-C85A-4BBA-A3C4-38D2214557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C8D753D-7ADD-4DE3-9ED4-363C9D55A4AC}"/>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9259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7100-1928-4425-A482-4DE1897B2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C0CFA0-6200-4122-AE96-171CB6E11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FDE5398-EE02-46E3-B45E-67343DCE5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C873AD-316B-49E1-BE1A-49D542DE72AC}"/>
              </a:ext>
            </a:extLst>
          </p:cNvPr>
          <p:cNvSpPr>
            <a:spLocks noGrp="1"/>
          </p:cNvSpPr>
          <p:nvPr>
            <p:ph type="dt" sz="half" idx="10"/>
          </p:nvPr>
        </p:nvSpPr>
        <p:spPr/>
        <p:txBody>
          <a:bodyPr/>
          <a:lstStyle/>
          <a:p>
            <a:fld id="{C847711A-18DA-49C8-91D5-AC9E702E9263}" type="datetimeFigureOut">
              <a:rPr lang="en-GB" smtClean="0"/>
              <a:t>15/10/2020</a:t>
            </a:fld>
            <a:endParaRPr lang="en-GB" dirty="0"/>
          </a:p>
        </p:txBody>
      </p:sp>
      <p:sp>
        <p:nvSpPr>
          <p:cNvPr id="6" name="Footer Placeholder 5">
            <a:extLst>
              <a:ext uri="{FF2B5EF4-FFF2-40B4-BE49-F238E27FC236}">
                <a16:creationId xmlns:a16="http://schemas.microsoft.com/office/drawing/2014/main" id="{06B193A7-9498-40F8-A460-CDB3E04A6D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B2C31B2-813E-48F4-BD2E-CAD2037C5A8C}"/>
              </a:ext>
            </a:extLst>
          </p:cNvPr>
          <p:cNvSpPr>
            <a:spLocks noGrp="1"/>
          </p:cNvSpPr>
          <p:nvPr>
            <p:ph type="sldNum" sz="quarter" idx="12"/>
          </p:nvPr>
        </p:nvSpPr>
        <p:spPr/>
        <p:txBody>
          <a:bodyPr/>
          <a:lstStyle/>
          <a:p>
            <a:fld id="{A407569D-D49B-494D-B4FD-2908EF7AD792}" type="slidenum">
              <a:rPr lang="en-GB" smtClean="0"/>
              <a:t>‹#›</a:t>
            </a:fld>
            <a:endParaRPr lang="en-GB" dirty="0"/>
          </a:p>
        </p:txBody>
      </p:sp>
    </p:spTree>
    <p:extLst>
      <p:ext uri="{BB962C8B-B14F-4D97-AF65-F5344CB8AC3E}">
        <p14:creationId xmlns:p14="http://schemas.microsoft.com/office/powerpoint/2010/main" val="67129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B2E98-BDB6-4F66-AA08-86888AB38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F7C079-2050-4467-B06C-BD375E2DD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40CF0-1E41-4716-95ED-71664EE07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7711A-18DA-49C8-91D5-AC9E702E9263}" type="datetimeFigureOut">
              <a:rPr lang="en-GB" smtClean="0"/>
              <a:t>15/10/2020</a:t>
            </a:fld>
            <a:endParaRPr lang="en-GB" dirty="0"/>
          </a:p>
        </p:txBody>
      </p:sp>
      <p:sp>
        <p:nvSpPr>
          <p:cNvPr id="5" name="Footer Placeholder 4">
            <a:extLst>
              <a:ext uri="{FF2B5EF4-FFF2-40B4-BE49-F238E27FC236}">
                <a16:creationId xmlns:a16="http://schemas.microsoft.com/office/drawing/2014/main" id="{B1F45745-E756-4102-8652-22059BD10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981F37C-39FD-4304-86B0-ADF2CD9C2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7569D-D49B-494D-B4FD-2908EF7AD792}" type="slidenum">
              <a:rPr lang="en-GB" smtClean="0"/>
              <a:t>‹#›</a:t>
            </a:fld>
            <a:endParaRPr lang="en-GB" dirty="0"/>
          </a:p>
        </p:txBody>
      </p:sp>
    </p:spTree>
    <p:extLst>
      <p:ext uri="{BB962C8B-B14F-4D97-AF65-F5344CB8AC3E}">
        <p14:creationId xmlns:p14="http://schemas.microsoft.com/office/powerpoint/2010/main" val="47834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svg"/><Relationship Id="rId2" Type="http://schemas.openxmlformats.org/officeDocument/2006/relationships/notesSlide" Target="../notesSlides/notesSlide18.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1.png"/><Relationship Id="rId5" Type="http://schemas.openxmlformats.org/officeDocument/2006/relationships/image" Target="../media/image16.svg"/><Relationship Id="rId15" Type="http://schemas.openxmlformats.org/officeDocument/2006/relationships/image" Target="../media/image25.svg"/><Relationship Id="rId10" Type="http://schemas.openxmlformats.org/officeDocument/2006/relationships/image" Target="../media/image20.svg"/><Relationship Id="rId19" Type="http://schemas.openxmlformats.org/officeDocument/2006/relationships/image" Target="../media/image29.sv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stretch>
            <a:fillRect/>
          </a:stretch>
        </p:blipFill>
        <p:spPr>
          <a:xfrm>
            <a:off x="100372" y="5620937"/>
            <a:ext cx="11991255" cy="1115415"/>
          </a:xfrm>
          <a:prstGeom prst="rect">
            <a:avLst/>
          </a:prstGeom>
        </p:spPr>
      </p:pic>
      <p:sp>
        <p:nvSpPr>
          <p:cNvPr id="2" name="Title 1">
            <a:extLst>
              <a:ext uri="{FF2B5EF4-FFF2-40B4-BE49-F238E27FC236}">
                <a16:creationId xmlns:a16="http://schemas.microsoft.com/office/drawing/2014/main" id="{2BCEBD36-2F2D-45DD-AD03-D6E05DFE8A58}"/>
              </a:ext>
            </a:extLst>
          </p:cNvPr>
          <p:cNvSpPr>
            <a:spLocks noGrp="1"/>
          </p:cNvSpPr>
          <p:nvPr>
            <p:ph type="ctrTitle"/>
          </p:nvPr>
        </p:nvSpPr>
        <p:spPr>
          <a:xfrm>
            <a:off x="481946" y="3587829"/>
            <a:ext cx="10906008" cy="1115415"/>
          </a:xfrm>
        </p:spPr>
        <p:txBody>
          <a:bodyPr>
            <a:normAutofit/>
          </a:bodyPr>
          <a:lstStyle/>
          <a:p>
            <a:r>
              <a:rPr lang="en-GB" sz="4700" dirty="0">
                <a:latin typeface="Gill Sans MT" panose="020B0502020104020203" pitchFamily="34" charset="0"/>
              </a:rPr>
              <a:t>Cafcass Board Meeting – 21 October 2020</a:t>
            </a:r>
          </a:p>
        </p:txBody>
      </p:sp>
      <p:sp>
        <p:nvSpPr>
          <p:cNvPr id="14" name="Subtitle 13">
            <a:extLst>
              <a:ext uri="{FF2B5EF4-FFF2-40B4-BE49-F238E27FC236}">
                <a16:creationId xmlns:a16="http://schemas.microsoft.com/office/drawing/2014/main" id="{64E0CAA8-59A7-4BBA-A9E8-62110CC06503}"/>
              </a:ext>
            </a:extLst>
          </p:cNvPr>
          <p:cNvSpPr>
            <a:spLocks noGrp="1"/>
          </p:cNvSpPr>
          <p:nvPr>
            <p:ph type="subTitle" idx="1"/>
          </p:nvPr>
        </p:nvSpPr>
        <p:spPr>
          <a:xfrm>
            <a:off x="737042" y="4734649"/>
            <a:ext cx="7372076" cy="497210"/>
          </a:xfrm>
        </p:spPr>
        <p:txBody>
          <a:bodyPr>
            <a:normAutofit/>
          </a:bodyPr>
          <a:lstStyle/>
          <a:p>
            <a:pPr algn="l"/>
            <a:r>
              <a:rPr lang="en-GB" b="1" dirty="0">
                <a:latin typeface="Gill Sans MT" panose="020B0502020104020203" pitchFamily="34" charset="0"/>
              </a:rPr>
              <a:t>Chief Executive’s Overview  </a:t>
            </a:r>
          </a:p>
          <a:p>
            <a:endParaRPr lang="en-GB" dirty="0"/>
          </a:p>
        </p:txBody>
      </p:sp>
      <p:pic>
        <p:nvPicPr>
          <p:cNvPr id="6" name="Content Placeholder 4">
            <a:extLst>
              <a:ext uri="{FF2B5EF4-FFF2-40B4-BE49-F238E27FC236}">
                <a16:creationId xmlns:a16="http://schemas.microsoft.com/office/drawing/2014/main" id="{BA2A2DC6-D06B-46B1-98C9-999D320EB324}"/>
              </a:ext>
            </a:extLst>
          </p:cNvPr>
          <p:cNvPicPr>
            <a:picLocks noChangeAspect="1"/>
          </p:cNvPicPr>
          <p:nvPr/>
        </p:nvPicPr>
        <p:blipFill>
          <a:blip r:embed="rId4"/>
          <a:stretch>
            <a:fillRect/>
          </a:stretch>
        </p:blipFill>
        <p:spPr>
          <a:xfrm>
            <a:off x="9582404" y="199822"/>
            <a:ext cx="2326568" cy="802666"/>
          </a:xfrm>
          <a:prstGeom prst="rect">
            <a:avLst/>
          </a:prstGeom>
        </p:spPr>
      </p:pic>
      <p:pic>
        <p:nvPicPr>
          <p:cNvPr id="4" name="Picture 3">
            <a:extLst>
              <a:ext uri="{FF2B5EF4-FFF2-40B4-BE49-F238E27FC236}">
                <a16:creationId xmlns:a16="http://schemas.microsoft.com/office/drawing/2014/main" id="{01F2C542-75E6-4D68-A7D4-408DF628D431}"/>
              </a:ext>
            </a:extLst>
          </p:cNvPr>
          <p:cNvPicPr>
            <a:picLocks noChangeAspect="1"/>
          </p:cNvPicPr>
          <p:nvPr/>
        </p:nvPicPr>
        <p:blipFill>
          <a:blip r:embed="rId5"/>
          <a:stretch>
            <a:fillRect/>
          </a:stretch>
        </p:blipFill>
        <p:spPr>
          <a:xfrm>
            <a:off x="3744468" y="1401375"/>
            <a:ext cx="4380963" cy="2048100"/>
          </a:xfrm>
          <a:prstGeom prst="rect">
            <a:avLst/>
          </a:prstGeom>
        </p:spPr>
      </p:pic>
      <p:cxnSp>
        <p:nvCxnSpPr>
          <p:cNvPr id="43" name="Straight Connector 42">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775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168067" y="863604"/>
            <a:ext cx="11251048" cy="36428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marR="0" lvl="1" indent="-342900" algn="just"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lang="en-GB" sz="2400" dirty="0">
                <a:solidFill>
                  <a:prstClr val="black"/>
                </a:solidFill>
                <a:latin typeface="Gill Sans MT" panose="020B0502020104020203" pitchFamily="34" charset="0"/>
              </a:rPr>
              <a:t>Cafcass continues to achieve KPI4, although the number of S7s filed by the first agreed date is a much lower figure </a:t>
            </a:r>
            <a:r>
              <a:rPr lang="en-GB" sz="2400" dirty="0">
                <a:solidFill>
                  <a:prstClr val="black"/>
                </a:solidFill>
                <a:highlight>
                  <a:srgbClr val="FFFF00"/>
                </a:highlight>
                <a:latin typeface="Gill Sans MT" panose="020B0502020104020203" pitchFamily="34" charset="0"/>
              </a:rPr>
              <a:t>(72.3%). </a:t>
            </a:r>
            <a:r>
              <a:rPr lang="en-GB" sz="2400" b="1" dirty="0">
                <a:solidFill>
                  <a:prstClr val="black"/>
                </a:solidFill>
                <a:latin typeface="Gill Sans MT" panose="020B0502020104020203" pitchFamily="34" charset="0"/>
              </a:rPr>
              <a:t>This means we file on time but with agreed extensions</a:t>
            </a:r>
          </a:p>
          <a:p>
            <a:pPr marL="800100" marR="0" lvl="1" indent="-342900" algn="just"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lang="en-GB" sz="2400" b="1" dirty="0">
                <a:solidFill>
                  <a:prstClr val="black"/>
                </a:solidFill>
                <a:latin typeface="Gill Sans MT" panose="020B0502020104020203" pitchFamily="34" charset="0"/>
              </a:rPr>
              <a:t>S7s being ordered by the courts </a:t>
            </a:r>
            <a:r>
              <a:rPr lang="en-GB" sz="2400" dirty="0">
                <a:solidFill>
                  <a:prstClr val="black"/>
                </a:solidFill>
                <a:latin typeface="Gill Sans MT" panose="020B0502020104020203" pitchFamily="34" charset="0"/>
              </a:rPr>
              <a:t>increased by </a:t>
            </a:r>
            <a:r>
              <a:rPr lang="en-GB" sz="2400" b="1" dirty="0">
                <a:solidFill>
                  <a:prstClr val="black"/>
                </a:solidFill>
                <a:latin typeface="Gill Sans MT" panose="020B0502020104020203" pitchFamily="34" charset="0"/>
              </a:rPr>
              <a:t>2% </a:t>
            </a:r>
            <a:r>
              <a:rPr lang="en-GB" sz="2400" dirty="0">
                <a:solidFill>
                  <a:prstClr val="black"/>
                </a:solidFill>
                <a:latin typeface="Gill Sans MT" panose="020B0502020104020203" pitchFamily="34" charset="0"/>
              </a:rPr>
              <a:t>in the last financial quarter compared to pre-Covid19 levels (Jan-Mar 2020).</a:t>
            </a:r>
          </a:p>
          <a:p>
            <a:pPr marL="800100" marR="0" lvl="1" indent="-342900" algn="just"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lang="en-GB" sz="2400" b="1" dirty="0">
                <a:solidFill>
                  <a:prstClr val="black"/>
                </a:solidFill>
                <a:latin typeface="Gill Sans MT" panose="020B0502020104020203" pitchFamily="34" charset="0"/>
              </a:rPr>
              <a:t>S7s being filed by Cafcass </a:t>
            </a:r>
            <a:r>
              <a:rPr lang="en-GB" sz="2400" dirty="0">
                <a:solidFill>
                  <a:prstClr val="black"/>
                </a:solidFill>
                <a:latin typeface="Gill Sans MT" panose="020B0502020104020203" pitchFamily="34" charset="0"/>
              </a:rPr>
              <a:t>reduced by </a:t>
            </a:r>
            <a:r>
              <a:rPr lang="en-GB" sz="2400" b="1" dirty="0">
                <a:solidFill>
                  <a:prstClr val="black"/>
                </a:solidFill>
                <a:latin typeface="Gill Sans MT" panose="020B0502020104020203" pitchFamily="34" charset="0"/>
              </a:rPr>
              <a:t>20% </a:t>
            </a:r>
            <a:r>
              <a:rPr lang="en-GB" sz="2400" dirty="0">
                <a:solidFill>
                  <a:prstClr val="black"/>
                </a:solidFill>
                <a:latin typeface="Gill Sans MT" panose="020B0502020104020203" pitchFamily="34" charset="0"/>
              </a:rPr>
              <a:t>in the last financial quarter (Jul-Sep 2020) compared to the same period.</a:t>
            </a:r>
          </a:p>
          <a:p>
            <a:pPr marL="800100" lvl="1" indent="-342900" algn="just">
              <a:spcAft>
                <a:spcPts val="1200"/>
              </a:spcAft>
              <a:buFont typeface="Arial" panose="020B0604020202020204" pitchFamily="34" charset="0"/>
              <a:buChar char="•"/>
              <a:defRPr/>
            </a:pPr>
            <a:r>
              <a:rPr lang="en-GB" sz="2400" b="1" dirty="0">
                <a:solidFill>
                  <a:prstClr val="black"/>
                </a:solidFill>
                <a:latin typeface="Gill Sans MT" panose="020B0502020104020203" pitchFamily="34" charset="0"/>
              </a:rPr>
              <a:t>Addendum reports being ordered by courts </a:t>
            </a:r>
            <a:r>
              <a:rPr lang="en-GB" sz="2400" dirty="0">
                <a:solidFill>
                  <a:prstClr val="black"/>
                </a:solidFill>
                <a:latin typeface="Gill Sans MT" panose="020B0502020104020203" pitchFamily="34" charset="0"/>
              </a:rPr>
              <a:t>(not the first S7 on the case) </a:t>
            </a:r>
            <a:r>
              <a:rPr lang="en-GB" sz="2400" b="1" dirty="0">
                <a:solidFill>
                  <a:prstClr val="black"/>
                </a:solidFill>
                <a:latin typeface="Gill Sans MT" panose="020B0502020104020203" pitchFamily="34" charset="0"/>
              </a:rPr>
              <a:t>increased by 16.4% </a:t>
            </a:r>
            <a:r>
              <a:rPr lang="en-GB" sz="2400" dirty="0">
                <a:solidFill>
                  <a:prstClr val="black"/>
                </a:solidFill>
                <a:latin typeface="Gill Sans MT" panose="020B0502020104020203" pitchFamily="34" charset="0"/>
              </a:rPr>
              <a:t>in the last financial quarter compared to Jan-Mar 2020 </a:t>
            </a:r>
            <a:r>
              <a:rPr lang="en-GB" sz="2400">
                <a:solidFill>
                  <a:prstClr val="black"/>
                </a:solidFill>
                <a:latin typeface="Gill Sans MT" panose="020B0502020104020203" pitchFamily="34" charset="0"/>
              </a:rPr>
              <a:t>(pre-Covid19), </a:t>
            </a:r>
            <a:r>
              <a:rPr lang="en-GB" sz="2400" dirty="0">
                <a:solidFill>
                  <a:prstClr val="black"/>
                </a:solidFill>
                <a:latin typeface="Gill Sans MT" panose="020B0502020104020203" pitchFamily="34" charset="0"/>
              </a:rPr>
              <a:t>indicative of lengthening proceedings and increased work for open private law cases.</a:t>
            </a:r>
          </a:p>
          <a:p>
            <a:pPr marL="800100" lvl="1" indent="-342900" algn="just">
              <a:spcAft>
                <a:spcPts val="1200"/>
              </a:spcAft>
              <a:buFont typeface="Arial" panose="020B0604020202020204" pitchFamily="34" charset="0"/>
              <a:buChar char="•"/>
              <a:defRPr/>
            </a:pPr>
            <a:r>
              <a:rPr lang="en-GB" sz="2400" dirty="0">
                <a:solidFill>
                  <a:prstClr val="black"/>
                </a:solidFill>
                <a:latin typeface="Gill Sans MT" panose="020B0502020104020203" pitchFamily="34" charset="0"/>
              </a:rPr>
              <a:t>There are currently </a:t>
            </a:r>
            <a:r>
              <a:rPr lang="en-GB" sz="2400" b="1" dirty="0">
                <a:solidFill>
                  <a:prstClr val="black"/>
                </a:solidFill>
                <a:latin typeface="Gill Sans MT" panose="020B0502020104020203" pitchFamily="34" charset="0"/>
              </a:rPr>
              <a:t>~1,900 </a:t>
            </a:r>
            <a:r>
              <a:rPr lang="en-GB" sz="2400" dirty="0">
                <a:solidFill>
                  <a:prstClr val="black"/>
                </a:solidFill>
                <a:latin typeface="Gill Sans MT" panose="020B0502020104020203" pitchFamily="34" charset="0"/>
              </a:rPr>
              <a:t>C100s with HMCTS, when the applications are received they will equate to approximately </a:t>
            </a:r>
            <a:r>
              <a:rPr lang="en-GB" sz="2400" b="1" dirty="0">
                <a:solidFill>
                  <a:prstClr val="black"/>
                </a:solidFill>
                <a:latin typeface="Gill Sans MT" panose="020B0502020104020203" pitchFamily="34" charset="0"/>
              </a:rPr>
              <a:t>35-40K </a:t>
            </a:r>
            <a:r>
              <a:rPr lang="en-GB" sz="2400" dirty="0">
                <a:solidFill>
                  <a:prstClr val="black"/>
                </a:solidFill>
                <a:latin typeface="Gill Sans MT" panose="020B0502020104020203" pitchFamily="34" charset="0"/>
              </a:rPr>
              <a:t>hours work for Cafcass social workers over the case lifecycle, the equivalent of ~25 FTE p.a. social workers (~£1.3M).</a:t>
            </a: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168066" y="-38906"/>
            <a:ext cx="5965571" cy="6352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GB" sz="2800" b="1" dirty="0">
                <a:solidFill>
                  <a:srgbClr val="572381"/>
                </a:solidFill>
                <a:latin typeface="Ink Free" panose="03080402000500000000" pitchFamily="66" charset="0"/>
              </a:rPr>
              <a:t>Performance pressures: BR </a:t>
            </a:r>
          </a:p>
        </p:txBody>
      </p:sp>
      <p:grpSp>
        <p:nvGrpSpPr>
          <p:cNvPr id="2" name="Group 1">
            <a:extLst>
              <a:ext uri="{FF2B5EF4-FFF2-40B4-BE49-F238E27FC236}">
                <a16:creationId xmlns:a16="http://schemas.microsoft.com/office/drawing/2014/main" id="{CBBCB7BA-88EB-4510-9E5D-85A7075841D5}"/>
              </a:ext>
            </a:extLst>
          </p:cNvPr>
          <p:cNvGrpSpPr/>
          <p:nvPr/>
        </p:nvGrpSpPr>
        <p:grpSpPr>
          <a:xfrm>
            <a:off x="549024" y="4348786"/>
            <a:ext cx="10870090" cy="2278305"/>
            <a:chOff x="129309" y="4003836"/>
            <a:chExt cx="11986580" cy="2775655"/>
          </a:xfrm>
        </p:grpSpPr>
        <p:sp>
          <p:nvSpPr>
            <p:cNvPr id="22" name="TextBox 21">
              <a:extLst>
                <a:ext uri="{FF2B5EF4-FFF2-40B4-BE49-F238E27FC236}">
                  <a16:creationId xmlns:a16="http://schemas.microsoft.com/office/drawing/2014/main" id="{5DF50443-DE38-4B62-AEDC-47C85F14F9BD}"/>
                </a:ext>
              </a:extLst>
            </p:cNvPr>
            <p:cNvSpPr txBox="1"/>
            <p:nvPr/>
          </p:nvSpPr>
          <p:spPr>
            <a:xfrm>
              <a:off x="1148173" y="4188034"/>
              <a:ext cx="3700408" cy="861774"/>
            </a:xfrm>
            <a:prstGeom prst="rect">
              <a:avLst/>
            </a:prstGeom>
            <a:noFill/>
          </p:spPr>
          <p:txBody>
            <a:bodyPr wrap="square" rtlCol="0">
              <a:spAutoFit/>
            </a:bodyPr>
            <a:lstStyle/>
            <a:p>
              <a:pPr algn="ctr"/>
              <a:r>
                <a:rPr lang="en-GB" u="sng" dirty="0"/>
                <a:t>Q4 2019/20 </a:t>
              </a:r>
            </a:p>
            <a:p>
              <a:pPr algn="ctr"/>
              <a:r>
                <a:rPr lang="en-GB" dirty="0"/>
                <a:t>(Jan – Mar 2020)</a:t>
              </a:r>
            </a:p>
            <a:p>
              <a:pPr algn="ctr"/>
              <a:r>
                <a:rPr lang="en-GB" sz="1400" dirty="0"/>
                <a:t>Pre-Covid19</a:t>
              </a:r>
            </a:p>
          </p:txBody>
        </p:sp>
        <p:sp>
          <p:nvSpPr>
            <p:cNvPr id="23" name="TextBox 22">
              <a:extLst>
                <a:ext uri="{FF2B5EF4-FFF2-40B4-BE49-F238E27FC236}">
                  <a16:creationId xmlns:a16="http://schemas.microsoft.com/office/drawing/2014/main" id="{004D9703-DDD3-4A6D-89CF-A99ADD99895D}"/>
                </a:ext>
              </a:extLst>
            </p:cNvPr>
            <p:cNvSpPr txBox="1"/>
            <p:nvPr/>
          </p:nvSpPr>
          <p:spPr>
            <a:xfrm>
              <a:off x="3893215" y="4003836"/>
              <a:ext cx="4209620" cy="449957"/>
            </a:xfrm>
            <a:prstGeom prst="rect">
              <a:avLst/>
            </a:prstGeom>
            <a:noFill/>
          </p:spPr>
          <p:txBody>
            <a:bodyPr wrap="square" rtlCol="0">
              <a:spAutoFit/>
            </a:bodyPr>
            <a:lstStyle/>
            <a:p>
              <a:pPr algn="ctr"/>
              <a:r>
                <a:rPr lang="en-GB" u="sng" dirty="0"/>
                <a:t>Quarterly New Case Demand</a:t>
              </a:r>
            </a:p>
          </p:txBody>
        </p:sp>
        <p:cxnSp>
          <p:nvCxnSpPr>
            <p:cNvPr id="24" name="Straight Connector 23">
              <a:extLst>
                <a:ext uri="{FF2B5EF4-FFF2-40B4-BE49-F238E27FC236}">
                  <a16:creationId xmlns:a16="http://schemas.microsoft.com/office/drawing/2014/main" id="{F84C63CA-DF10-4FA9-BAA5-6D255926A175}"/>
                </a:ext>
              </a:extLst>
            </p:cNvPr>
            <p:cNvCxnSpPr>
              <a:cxnSpLocks/>
            </p:cNvCxnSpPr>
            <p:nvPr/>
          </p:nvCxnSpPr>
          <p:spPr>
            <a:xfrm>
              <a:off x="6113776" y="4715746"/>
              <a:ext cx="0" cy="20637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Arrow: Right 24">
              <a:extLst>
                <a:ext uri="{FF2B5EF4-FFF2-40B4-BE49-F238E27FC236}">
                  <a16:creationId xmlns:a16="http://schemas.microsoft.com/office/drawing/2014/main" id="{80C27C30-C41E-452E-AA66-9B237955B82F}"/>
                </a:ext>
              </a:extLst>
            </p:cNvPr>
            <p:cNvSpPr/>
            <p:nvPr/>
          </p:nvSpPr>
          <p:spPr>
            <a:xfrm>
              <a:off x="245352" y="4964937"/>
              <a:ext cx="1362670" cy="1527717"/>
            </a:xfrm>
            <a:prstGeom prst="rightArrow">
              <a:avLst/>
            </a:prstGeom>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5,320</a:t>
              </a:r>
            </a:p>
          </p:txBody>
        </p:sp>
        <p:sp>
          <p:nvSpPr>
            <p:cNvPr id="26" name="Arrow: Right 25">
              <a:extLst>
                <a:ext uri="{FF2B5EF4-FFF2-40B4-BE49-F238E27FC236}">
                  <a16:creationId xmlns:a16="http://schemas.microsoft.com/office/drawing/2014/main" id="{3A449825-A470-4D9A-8459-0F0444607EBB}"/>
                </a:ext>
              </a:extLst>
            </p:cNvPr>
            <p:cNvSpPr/>
            <p:nvPr/>
          </p:nvSpPr>
          <p:spPr>
            <a:xfrm>
              <a:off x="4398760" y="4964937"/>
              <a:ext cx="1362670" cy="1527717"/>
            </a:xfrm>
            <a:prstGeom prst="rightArrow">
              <a:avLst/>
            </a:prstGeom>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dk1"/>
                  </a:solidFill>
                </a:rPr>
                <a:t>5,572</a:t>
              </a:r>
            </a:p>
          </p:txBody>
        </p:sp>
        <p:sp>
          <p:nvSpPr>
            <p:cNvPr id="27" name="Arrow: Right 26">
              <a:extLst>
                <a:ext uri="{FF2B5EF4-FFF2-40B4-BE49-F238E27FC236}">
                  <a16:creationId xmlns:a16="http://schemas.microsoft.com/office/drawing/2014/main" id="{00AFB237-18BD-4446-8437-751C4B458289}"/>
                </a:ext>
              </a:extLst>
            </p:cNvPr>
            <p:cNvSpPr/>
            <p:nvPr/>
          </p:nvSpPr>
          <p:spPr>
            <a:xfrm>
              <a:off x="6402771" y="4842294"/>
              <a:ext cx="1594755" cy="1706179"/>
            </a:xfrm>
            <a:prstGeom prst="rightArrow">
              <a:avLst/>
            </a:prstGeom>
            <a:solidFill>
              <a:srgbClr val="FF0000"/>
            </a:solidFill>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bg2"/>
                  </a:solidFill>
                </a:rPr>
                <a:t>5,423</a:t>
              </a:r>
            </a:p>
          </p:txBody>
        </p:sp>
        <p:sp>
          <p:nvSpPr>
            <p:cNvPr id="28" name="Arrow: Right 27">
              <a:extLst>
                <a:ext uri="{FF2B5EF4-FFF2-40B4-BE49-F238E27FC236}">
                  <a16:creationId xmlns:a16="http://schemas.microsoft.com/office/drawing/2014/main" id="{63A1BF49-4A28-4B61-AA72-FF03449B649B}"/>
                </a:ext>
              </a:extLst>
            </p:cNvPr>
            <p:cNvSpPr/>
            <p:nvPr/>
          </p:nvSpPr>
          <p:spPr>
            <a:xfrm>
              <a:off x="10697819" y="5126150"/>
              <a:ext cx="1241385" cy="1138466"/>
            </a:xfrm>
            <a:prstGeom prst="rightArrow">
              <a:avLst/>
            </a:prstGeom>
            <a:solidFill>
              <a:srgbClr val="FF0000"/>
            </a:solidFill>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bg2"/>
                  </a:solidFill>
                </a:rPr>
                <a:t>4,366</a:t>
              </a:r>
            </a:p>
          </p:txBody>
        </p:sp>
        <p:sp>
          <p:nvSpPr>
            <p:cNvPr id="29" name="TextBox 28">
              <a:extLst>
                <a:ext uri="{FF2B5EF4-FFF2-40B4-BE49-F238E27FC236}">
                  <a16:creationId xmlns:a16="http://schemas.microsoft.com/office/drawing/2014/main" id="{7D23845D-6DEA-4137-BA1C-0286647C28CB}"/>
                </a:ext>
              </a:extLst>
            </p:cNvPr>
            <p:cNvSpPr txBox="1"/>
            <p:nvPr/>
          </p:nvSpPr>
          <p:spPr>
            <a:xfrm>
              <a:off x="7378972" y="4212187"/>
              <a:ext cx="3700407" cy="787424"/>
            </a:xfrm>
            <a:prstGeom prst="rect">
              <a:avLst/>
            </a:prstGeom>
            <a:noFill/>
          </p:spPr>
          <p:txBody>
            <a:bodyPr wrap="square" rtlCol="0">
              <a:spAutoFit/>
            </a:bodyPr>
            <a:lstStyle/>
            <a:p>
              <a:pPr algn="ctr"/>
              <a:r>
                <a:rPr lang="en-GB" u="sng" dirty="0"/>
                <a:t>Q2 2020/21 </a:t>
              </a:r>
            </a:p>
            <a:p>
              <a:pPr algn="ctr"/>
              <a:r>
                <a:rPr lang="en-GB" dirty="0"/>
                <a:t>(Jul – Sep 2020)</a:t>
              </a:r>
            </a:p>
          </p:txBody>
        </p:sp>
        <p:sp>
          <p:nvSpPr>
            <p:cNvPr id="32" name="TextBox 31">
              <a:extLst>
                <a:ext uri="{FF2B5EF4-FFF2-40B4-BE49-F238E27FC236}">
                  <a16:creationId xmlns:a16="http://schemas.microsoft.com/office/drawing/2014/main" id="{F6A03F20-AE59-4575-8842-CF7DE752EEDB}"/>
                </a:ext>
              </a:extLst>
            </p:cNvPr>
            <p:cNvSpPr txBox="1"/>
            <p:nvPr/>
          </p:nvSpPr>
          <p:spPr>
            <a:xfrm>
              <a:off x="129309" y="4334462"/>
              <a:ext cx="1594756" cy="369332"/>
            </a:xfrm>
            <a:prstGeom prst="rect">
              <a:avLst/>
            </a:prstGeom>
            <a:noFill/>
          </p:spPr>
          <p:txBody>
            <a:bodyPr wrap="square" rtlCol="0">
              <a:spAutoFit/>
            </a:bodyPr>
            <a:lstStyle/>
            <a:p>
              <a:pPr algn="ctr"/>
              <a:r>
                <a:rPr lang="en-GB" dirty="0"/>
                <a:t>S7 Ordered</a:t>
              </a:r>
            </a:p>
          </p:txBody>
        </p:sp>
        <p:sp>
          <p:nvSpPr>
            <p:cNvPr id="33" name="TextBox 32">
              <a:extLst>
                <a:ext uri="{FF2B5EF4-FFF2-40B4-BE49-F238E27FC236}">
                  <a16:creationId xmlns:a16="http://schemas.microsoft.com/office/drawing/2014/main" id="{8075E5B9-90A2-404B-9982-DCA9B27485DF}"/>
                </a:ext>
              </a:extLst>
            </p:cNvPr>
            <p:cNvSpPr txBox="1"/>
            <p:nvPr/>
          </p:nvSpPr>
          <p:spPr>
            <a:xfrm>
              <a:off x="6183746" y="4334462"/>
              <a:ext cx="1594756" cy="369332"/>
            </a:xfrm>
            <a:prstGeom prst="rect">
              <a:avLst/>
            </a:prstGeom>
            <a:noFill/>
          </p:spPr>
          <p:txBody>
            <a:bodyPr wrap="square" rtlCol="0">
              <a:spAutoFit/>
            </a:bodyPr>
            <a:lstStyle/>
            <a:p>
              <a:pPr algn="ctr"/>
              <a:r>
                <a:rPr lang="en-GB" dirty="0"/>
                <a:t>S7 Ordered</a:t>
              </a:r>
            </a:p>
          </p:txBody>
        </p:sp>
        <p:sp>
          <p:nvSpPr>
            <p:cNvPr id="34" name="TextBox 33">
              <a:extLst>
                <a:ext uri="{FF2B5EF4-FFF2-40B4-BE49-F238E27FC236}">
                  <a16:creationId xmlns:a16="http://schemas.microsoft.com/office/drawing/2014/main" id="{12BE94D8-B25F-4E0C-9F17-51F8B8A54CEE}"/>
                </a:ext>
              </a:extLst>
            </p:cNvPr>
            <p:cNvSpPr txBox="1"/>
            <p:nvPr/>
          </p:nvSpPr>
          <p:spPr>
            <a:xfrm>
              <a:off x="4217515" y="4334462"/>
              <a:ext cx="1659958" cy="369332"/>
            </a:xfrm>
            <a:prstGeom prst="rect">
              <a:avLst/>
            </a:prstGeom>
            <a:noFill/>
          </p:spPr>
          <p:txBody>
            <a:bodyPr wrap="square" rtlCol="0">
              <a:spAutoFit/>
            </a:bodyPr>
            <a:lstStyle/>
            <a:p>
              <a:pPr algn="ctr"/>
              <a:r>
                <a:rPr lang="en-GB" dirty="0"/>
                <a:t>S7 Filed</a:t>
              </a:r>
            </a:p>
          </p:txBody>
        </p:sp>
        <p:sp>
          <p:nvSpPr>
            <p:cNvPr id="35" name="TextBox 34">
              <a:extLst>
                <a:ext uri="{FF2B5EF4-FFF2-40B4-BE49-F238E27FC236}">
                  <a16:creationId xmlns:a16="http://schemas.microsoft.com/office/drawing/2014/main" id="{ED04327D-57EB-43E6-BBEE-9088617FD301}"/>
                </a:ext>
              </a:extLst>
            </p:cNvPr>
            <p:cNvSpPr txBox="1"/>
            <p:nvPr/>
          </p:nvSpPr>
          <p:spPr>
            <a:xfrm>
              <a:off x="10387995" y="4334462"/>
              <a:ext cx="1727894" cy="369332"/>
            </a:xfrm>
            <a:prstGeom prst="rect">
              <a:avLst/>
            </a:prstGeom>
            <a:noFill/>
          </p:spPr>
          <p:txBody>
            <a:bodyPr wrap="square" rtlCol="0">
              <a:spAutoFit/>
            </a:bodyPr>
            <a:lstStyle/>
            <a:p>
              <a:pPr algn="ctr"/>
              <a:r>
                <a:rPr lang="en-GB" dirty="0"/>
                <a:t>S7 Filed</a:t>
              </a:r>
            </a:p>
          </p:txBody>
        </p:sp>
        <p:pic>
          <p:nvPicPr>
            <p:cNvPr id="36" name="Content Placeholder 4">
              <a:extLst>
                <a:ext uri="{FF2B5EF4-FFF2-40B4-BE49-F238E27FC236}">
                  <a16:creationId xmlns:a16="http://schemas.microsoft.com/office/drawing/2014/main" id="{8FD60903-573D-4B94-8718-0EE8D6A5557B}"/>
                </a:ext>
              </a:extLst>
            </p:cNvPr>
            <p:cNvPicPr>
              <a:picLocks noChangeAspect="1"/>
            </p:cNvPicPr>
            <p:nvPr/>
          </p:nvPicPr>
          <p:blipFill>
            <a:blip r:embed="rId3"/>
            <a:stretch>
              <a:fillRect/>
            </a:stretch>
          </p:blipFill>
          <p:spPr>
            <a:xfrm>
              <a:off x="1840107" y="5126150"/>
              <a:ext cx="2326568" cy="802666"/>
            </a:xfrm>
            <a:prstGeom prst="rect">
              <a:avLst/>
            </a:prstGeom>
          </p:spPr>
        </p:pic>
        <p:pic>
          <p:nvPicPr>
            <p:cNvPr id="37" name="Content Placeholder 4">
              <a:extLst>
                <a:ext uri="{FF2B5EF4-FFF2-40B4-BE49-F238E27FC236}">
                  <a16:creationId xmlns:a16="http://schemas.microsoft.com/office/drawing/2014/main" id="{D0B3999E-F9A6-4371-8D28-53D241E4CA83}"/>
                </a:ext>
              </a:extLst>
            </p:cNvPr>
            <p:cNvPicPr>
              <a:picLocks noChangeAspect="1"/>
            </p:cNvPicPr>
            <p:nvPr/>
          </p:nvPicPr>
          <p:blipFill>
            <a:blip r:embed="rId3"/>
            <a:stretch>
              <a:fillRect/>
            </a:stretch>
          </p:blipFill>
          <p:spPr>
            <a:xfrm>
              <a:off x="8125538" y="5100345"/>
              <a:ext cx="2326568" cy="802666"/>
            </a:xfrm>
            <a:prstGeom prst="rect">
              <a:avLst/>
            </a:prstGeom>
          </p:spPr>
        </p:pic>
      </p:grpSp>
    </p:spTree>
    <p:extLst>
      <p:ext uri="{BB962C8B-B14F-4D97-AF65-F5344CB8AC3E}">
        <p14:creationId xmlns:p14="http://schemas.microsoft.com/office/powerpoint/2010/main" val="274421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Immediate action to relive the pressure: AO </a:t>
            </a:r>
          </a:p>
        </p:txBody>
      </p:sp>
      <p:sp>
        <p:nvSpPr>
          <p:cNvPr id="5" name="Content Placeholder 5">
            <a:extLst>
              <a:ext uri="{FF2B5EF4-FFF2-40B4-BE49-F238E27FC236}">
                <a16:creationId xmlns:a16="http://schemas.microsoft.com/office/drawing/2014/main" id="{B4BB1771-389C-46DA-BC30-8A6785C7EABE}"/>
              </a:ext>
            </a:extLst>
          </p:cNvPr>
          <p:cNvSpPr txBox="1">
            <a:spLocks/>
          </p:cNvSpPr>
          <p:nvPr/>
        </p:nvSpPr>
        <p:spPr>
          <a:xfrm>
            <a:off x="-228599" y="897504"/>
            <a:ext cx="11070590" cy="53697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Prioritisation of casework not triggered yet. </a:t>
            </a:r>
            <a:r>
              <a:rPr kumimoji="0" lang="en-GB" sz="220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Mitigated for between 4-8 weeks in most regions by: </a:t>
            </a:r>
          </a:p>
          <a:p>
            <a:pPr marL="742950" marR="0" lvl="1" indent="-285750" algn="l" defTabSz="914400" rtl="0" eaLnBrk="1" fontAlgn="auto" latinLnBrk="0" hangingPunct="1">
              <a:lnSpc>
                <a:spcPct val="90000"/>
              </a:lnSpc>
              <a:spcBef>
                <a:spcPts val="500"/>
              </a:spcBef>
              <a:spcAft>
                <a:spcPts val="120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£3.4m additional overspend </a:t>
            </a:r>
            <a:r>
              <a:rPr kumimoji="0" lang="en-GB" sz="220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capacity for staffing – locums, permanent and associates </a:t>
            </a:r>
          </a:p>
          <a:p>
            <a:pPr marL="742950" marR="0" lvl="1" indent="-285750" algn="l" defTabSz="914400" rtl="0" eaLnBrk="1" fontAlgn="auto" latinLnBrk="0" hangingPunct="1">
              <a:lnSpc>
                <a:spcPct val="90000"/>
              </a:lnSpc>
              <a:spcBef>
                <a:spcPts val="500"/>
              </a:spcBef>
              <a:spcAft>
                <a:spcPts val="1200"/>
              </a:spcAft>
              <a:buClrTx/>
              <a:buSzTx/>
              <a:buFontTx/>
              <a:buChar char="-"/>
              <a:tabLst/>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New </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temporary agreement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with Judiciary to </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close work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to Cafcass once safeguarding letter filed and after section 7 report completed </a:t>
            </a:r>
          </a:p>
          <a:p>
            <a:pPr marL="742950" marR="0" lvl="1" indent="-285750" algn="l" defTabSz="914400" rtl="0" eaLnBrk="1" fontAlgn="auto" latinLnBrk="0" hangingPunct="1">
              <a:lnSpc>
                <a:spcPct val="90000"/>
              </a:lnSpc>
              <a:spcBef>
                <a:spcPts val="500"/>
              </a:spcBef>
              <a:spcAft>
                <a:spcPts val="120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National hub</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 to support section 7 reports where the issues are less complex</a:t>
            </a:r>
          </a:p>
          <a:p>
            <a:pPr marL="742950" marR="0" lvl="1" indent="-285750" algn="l" defTabSz="914400" rtl="0" eaLnBrk="1" fontAlgn="auto" latinLnBrk="0" hangingPunct="1">
              <a:lnSpc>
                <a:spcPct val="90000"/>
              </a:lnSpc>
              <a:spcBef>
                <a:spcPts val="500"/>
              </a:spcBef>
              <a:spcAft>
                <a:spcPts val="1200"/>
              </a:spcAft>
              <a:buClrTx/>
              <a:buSzTx/>
              <a:buFontTx/>
              <a:buChar char="-"/>
              <a:tabLst/>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Early impact of </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new practice direction (36Q)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reducing need for first hearing where a section 7 report is obviously required</a:t>
            </a:r>
          </a:p>
          <a:p>
            <a:pPr marL="800100" marR="0" lvl="1" indent="-342900" algn="l" defTabSz="914400" rtl="0" eaLnBrk="1" fontAlgn="auto" latinLnBrk="0" hangingPunct="1">
              <a:lnSpc>
                <a:spcPct val="90000"/>
              </a:lnSpc>
              <a:spcBef>
                <a:spcPts val="500"/>
              </a:spcBef>
              <a:spcAft>
                <a:spcPts val="1200"/>
              </a:spcAft>
              <a:buClrTx/>
              <a:buSzTx/>
              <a:buFont typeface="Arial" panose="020B0604020202020204" pitchFamily="34" charset="0"/>
              <a:buAutoNum type="arabicPeriod" startAt="2"/>
              <a:tabLst/>
              <a:defRPr/>
            </a:pPr>
            <a:r>
              <a:rPr lang="en-GB" sz="2200" dirty="0">
                <a:solidFill>
                  <a:prstClr val="black"/>
                </a:solidFill>
                <a:latin typeface="Gill Sans MT" panose="020B0502020104020203" pitchFamily="34" charset="0"/>
              </a:rPr>
              <a:t>Assistant Directors (with operational director oversight) </a:t>
            </a:r>
            <a:r>
              <a:rPr lang="en-GB" sz="2200" b="1" dirty="0">
                <a:solidFill>
                  <a:prstClr val="black"/>
                </a:solidFill>
                <a:latin typeface="Gill Sans MT" panose="020B0502020104020203" pitchFamily="34" charset="0"/>
              </a:rPr>
              <a:t>self- assessing fortnightly and submitting to COVID board.</a:t>
            </a:r>
            <a:r>
              <a:rPr lang="en-GB" sz="2200" dirty="0">
                <a:solidFill>
                  <a:prstClr val="black"/>
                </a:solidFill>
                <a:latin typeface="Gill Sans MT" panose="020B0502020104020203" pitchFamily="34" charset="0"/>
              </a:rPr>
              <a:t> Narrative provided with assessment on likelihood of triggering non allocation of new work considered to be lower priority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800100" marR="0" lvl="1" indent="-342900" algn="l" defTabSz="914400" rtl="0" eaLnBrk="1" fontAlgn="auto" latinLnBrk="0" hangingPunct="1">
              <a:lnSpc>
                <a:spcPct val="90000"/>
              </a:lnSpc>
              <a:spcBef>
                <a:spcPts val="500"/>
              </a:spcBef>
              <a:spcAft>
                <a:spcPts val="1200"/>
              </a:spcAft>
              <a:buClrTx/>
              <a:buSzTx/>
              <a:buFont typeface="Arial" panose="020B0604020202020204" pitchFamily="34" charset="0"/>
              <a:buAutoNum type="arabicPeriod" startAt="2"/>
              <a:tabLst/>
              <a:defRPr/>
            </a:pPr>
            <a:r>
              <a:rPr lang="en-GB" sz="2200" dirty="0">
                <a:solidFill>
                  <a:prstClr val="black"/>
                </a:solidFill>
                <a:latin typeface="Gill Sans MT" panose="020B0502020104020203" pitchFamily="34" charset="0"/>
              </a:rPr>
              <a:t>Probable timeline for next </a:t>
            </a:r>
            <a:r>
              <a:rPr lang="en-GB" sz="2200" b="1" dirty="0">
                <a:solidFill>
                  <a:prstClr val="black"/>
                </a:solidFill>
                <a:latin typeface="Gill Sans MT" panose="020B0502020104020203" pitchFamily="34" charset="0"/>
              </a:rPr>
              <a:t>pressure point nationally is January 2021</a:t>
            </a:r>
            <a:r>
              <a:rPr lang="en-GB" sz="2200" dirty="0">
                <a:solidFill>
                  <a:prstClr val="black"/>
                </a:solidFill>
                <a:latin typeface="Gill Sans MT" panose="020B0502020104020203" pitchFamily="34" charset="0"/>
              </a:rPr>
              <a:t>with likely trigger at the point in some if not all regions</a:t>
            </a: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169924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77E9A-B575-4348-A32D-89046D9037C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9843" b="96063" l="2000" r="96350">
                        <a14:foregroundMark x1="4950" y1="25984" x2="4950" y2="25984"/>
                        <a14:foregroundMark x1="4950" y1="25984" x2="4950" y2="25984"/>
                        <a14:foregroundMark x1="4600" y1="78346" x2="4600" y2="78346"/>
                        <a14:foregroundMark x1="2400" y1="57087" x2="2400" y2="57087"/>
                        <a14:foregroundMark x1="16900" y1="84252" x2="16900" y2="84252"/>
                        <a14:foregroundMark x1="2050" y1="74016" x2="2050" y2="74016"/>
                        <a14:foregroundMark x1="23750" y1="67323" x2="23750" y2="67323"/>
                        <a14:foregroundMark x1="26800" y1="75197" x2="26800" y2="75197"/>
                        <a14:foregroundMark x1="4200" y1="22047" x2="4200" y2="22047"/>
                        <a14:foregroundMark x1="78550" y1="96063" x2="78550" y2="96063"/>
                        <a14:foregroundMark x1="83500" y1="92126" x2="83500" y2="92126"/>
                        <a14:foregroundMark x1="86300" y1="77165" x2="86300" y2="77165"/>
                        <a14:foregroundMark x1="86450" y1="59055" x2="86450" y2="62205"/>
                        <a14:foregroundMark x1="96350" y1="61024" x2="96350" y2="61024"/>
                        <a14:foregroundMark x1="87200" y1="62992" x2="87200" y2="62992"/>
                        <a14:foregroundMark x1="87450" y1="75197" x2="87450" y2="75197"/>
                        <a14:foregroundMark x1="87950" y1="90157" x2="87950" y2="90157"/>
                        <a14:foregroundMark x1="80600" y1="83071" x2="80600" y2="83071"/>
                        <a14:foregroundMark x1="78700" y1="64173" x2="78700" y2="64173"/>
                        <a14:foregroundMark x1="68400" y1="85039" x2="68400" y2="85039"/>
                        <a14:foregroundMark x1="74100" y1="69291" x2="74100" y2="69291"/>
                        <a14:foregroundMark x1="90000" y1="38189" x2="90000" y2="38189"/>
                      </a14:backgroundRemoval>
                    </a14:imgEffect>
                  </a14:imgLayer>
                </a14:imgProps>
              </a:ext>
            </a:extLst>
          </a:blip>
          <a:stretch>
            <a:fillRect/>
          </a:stretch>
        </p:blipFill>
        <p:spPr>
          <a:xfrm>
            <a:off x="0" y="5332579"/>
            <a:ext cx="12192000" cy="1525421"/>
          </a:xfrm>
          <a:prstGeom prst="rect">
            <a:avLst/>
          </a:prstGeom>
        </p:spPr>
      </p:pic>
      <p:grpSp>
        <p:nvGrpSpPr>
          <p:cNvPr id="8" name="Group 7">
            <a:extLst>
              <a:ext uri="{FF2B5EF4-FFF2-40B4-BE49-F238E27FC236}">
                <a16:creationId xmlns:a16="http://schemas.microsoft.com/office/drawing/2014/main" id="{671655BC-D7E4-4CF7-A264-36881159C01D}"/>
              </a:ext>
            </a:extLst>
          </p:cNvPr>
          <p:cNvGrpSpPr>
            <a:grpSpLocks/>
          </p:cNvGrpSpPr>
          <p:nvPr/>
        </p:nvGrpSpPr>
        <p:grpSpPr bwMode="auto">
          <a:xfrm>
            <a:off x="399880" y="435031"/>
            <a:ext cx="8450206" cy="4648597"/>
            <a:chOff x="103442210" y="109361540"/>
            <a:chExt cx="5760000" cy="1656000"/>
          </a:xfrm>
        </p:grpSpPr>
        <p:sp>
          <p:nvSpPr>
            <p:cNvPr id="9" name="AutoShape 13">
              <a:extLst>
                <a:ext uri="{FF2B5EF4-FFF2-40B4-BE49-F238E27FC236}">
                  <a16:creationId xmlns:a16="http://schemas.microsoft.com/office/drawing/2014/main" id="{E3F4BED0-DCB1-4025-8A94-BF9E61B305CC}"/>
                </a:ext>
              </a:extLst>
            </p:cNvPr>
            <p:cNvSpPr>
              <a:spLocks noChangeArrowheads="1"/>
            </p:cNvSpPr>
            <p:nvPr/>
          </p:nvSpPr>
          <p:spPr bwMode="auto">
            <a:xfrm>
              <a:off x="103442210" y="109361540"/>
              <a:ext cx="5760000" cy="1656000"/>
            </a:xfrm>
            <a:prstGeom prst="roundRect">
              <a:avLst>
                <a:gd name="adj" fmla="val 16667"/>
              </a:avLst>
            </a:prstGeom>
            <a:solidFill>
              <a:srgbClr val="FFFFFF"/>
            </a:solidFill>
            <a:ln w="31750" algn="ctr">
              <a:solidFill>
                <a:srgbClr val="FFC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 name="Picture 14">
              <a:extLst>
                <a:ext uri="{FF2B5EF4-FFF2-40B4-BE49-F238E27FC236}">
                  <a16:creationId xmlns:a16="http://schemas.microsoft.com/office/drawing/2014/main" id="{06C5B2F2-D665-49D3-AA9F-E5AF68014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2567" y="109505069"/>
              <a:ext cx="1311702" cy="13394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15">
              <a:extLst>
                <a:ext uri="{FF2B5EF4-FFF2-40B4-BE49-F238E27FC236}">
                  <a16:creationId xmlns:a16="http://schemas.microsoft.com/office/drawing/2014/main" id="{F8338DB1-8357-46FB-9C73-EAF6F0CE4F25}"/>
                </a:ext>
              </a:extLst>
            </p:cNvPr>
            <p:cNvSpPr txBox="1">
              <a:spLocks noChangeArrowheads="1"/>
            </p:cNvSpPr>
            <p:nvPr/>
          </p:nvSpPr>
          <p:spPr bwMode="auto">
            <a:xfrm>
              <a:off x="103860901" y="109528295"/>
              <a:ext cx="3421662" cy="6301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b="1" dirty="0">
                  <a:solidFill>
                    <a:srgbClr val="000000"/>
                  </a:solidFill>
                  <a:latin typeface="Gill Sans MT" panose="020B0502020104020203" pitchFamily="34" charset="0"/>
                </a:rPr>
                <a:t>Practice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2" name="Text Box 16">
              <a:extLst>
                <a:ext uri="{FF2B5EF4-FFF2-40B4-BE49-F238E27FC236}">
                  <a16:creationId xmlns:a16="http://schemas.microsoft.com/office/drawing/2014/main" id="{40777117-CB0E-4AB5-9C9C-648B9555B205}"/>
                </a:ext>
              </a:extLst>
            </p:cNvPr>
            <p:cNvSpPr txBox="1">
              <a:spLocks noChangeArrowheads="1"/>
            </p:cNvSpPr>
            <p:nvPr/>
          </p:nvSpPr>
          <p:spPr bwMode="auto">
            <a:xfrm>
              <a:off x="103829352" y="109861170"/>
              <a:ext cx="3806632" cy="8365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ctr" defTabSz="914400" rtl="0" eaLnBrk="0" fontAlgn="base" latinLnBrk="0" hangingPunct="0">
                <a:lnSpc>
                  <a:spcPct val="100000"/>
                </a:lnSpc>
                <a:spcBef>
                  <a:spcPct val="0"/>
                </a:spcBef>
                <a:spcAft>
                  <a:spcPct val="0"/>
                </a:spcAft>
                <a:buClrTx/>
                <a:buSzTx/>
                <a:buFont typeface="+mj-lt"/>
                <a:buAutoNum type="arabicPeriod"/>
                <a:tabLst/>
              </a:pPr>
              <a:r>
                <a:rPr lang="en-US" altLang="en-US" sz="2000" dirty="0">
                  <a:latin typeface="Gill Sans MT" panose="020B0502020104020203" pitchFamily="34" charset="0"/>
                </a:rPr>
                <a:t>Seeing children - KG</a:t>
              </a:r>
            </a:p>
            <a:p>
              <a:pPr marL="342900" marR="0" lvl="0" indent="-342900" algn="ctr"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Gill Sans MT" panose="020B0502020104020203" pitchFamily="34" charset="0"/>
                </a:rPr>
                <a:t>Returning to court </a:t>
              </a:r>
              <a:r>
                <a:rPr lang="en-US" altLang="en-US" sz="2000" dirty="0">
                  <a:latin typeface="Gill Sans MT" panose="020B0502020104020203" pitchFamily="34" charset="0"/>
                </a:rPr>
                <a:t>and opening offices  - KG</a:t>
              </a:r>
            </a:p>
            <a:p>
              <a:pPr marL="342900" marR="0" lvl="0" indent="-342900" algn="ctr" defTabSz="914400" rtl="0" eaLnBrk="0" fontAlgn="base" latinLnBrk="0" hangingPunct="0">
                <a:lnSpc>
                  <a:spcPct val="100000"/>
                </a:lnSpc>
                <a:spcBef>
                  <a:spcPct val="0"/>
                </a:spcBef>
                <a:spcAft>
                  <a:spcPct val="0"/>
                </a:spcAft>
                <a:buClrTx/>
                <a:buSzTx/>
                <a:buFont typeface="+mj-lt"/>
                <a:buAutoNum type="arabicPeriod"/>
                <a:tabLst/>
              </a:pPr>
              <a:r>
                <a:rPr lang="en-US" altLang="en-US" sz="2000" dirty="0">
                  <a:latin typeface="Gill Sans MT" panose="020B0502020104020203" pitchFamily="34" charset="0"/>
                </a:rPr>
                <a:t>Learning and Improvement Board </a:t>
              </a:r>
              <a:r>
                <a:rPr kumimoji="0" lang="en-US" altLang="en-US" sz="2000" b="0" i="0" u="none" strike="noStrike" cap="none" normalizeH="0" baseline="0" dirty="0">
                  <a:ln>
                    <a:noFill/>
                  </a:ln>
                  <a:solidFill>
                    <a:schemeClr val="tx1"/>
                  </a:solidFill>
                  <a:effectLst/>
                  <a:latin typeface="Gill Sans MT" panose="020B0502020104020203" pitchFamily="34" charset="0"/>
                </a:rPr>
                <a:t>- TW</a:t>
              </a:r>
            </a:p>
            <a:p>
              <a:pPr marL="342900" marR="0" lvl="0" indent="-342900" algn="ctr" defTabSz="914400" rtl="0" eaLnBrk="0" fontAlgn="base" latinLnBrk="0" hangingPunct="0">
                <a:lnSpc>
                  <a:spcPct val="100000"/>
                </a:lnSpc>
                <a:spcBef>
                  <a:spcPct val="0"/>
                </a:spcBef>
                <a:spcAft>
                  <a:spcPct val="0"/>
                </a:spcAft>
                <a:buClrTx/>
                <a:buSzTx/>
                <a:buFont typeface="+mj-lt"/>
                <a:buAutoNum type="arabicPeriod"/>
                <a:tabLst/>
              </a:pPr>
              <a:r>
                <a:rPr lang="en-US" altLang="en-US" sz="2000" dirty="0">
                  <a:latin typeface="Gill Sans MT" panose="020B0502020104020203" pitchFamily="34" charset="0"/>
                </a:rPr>
                <a:t>Quality of Casework – AO</a:t>
              </a:r>
            </a:p>
            <a:p>
              <a:pPr marL="342900" marR="0" lvl="0" indent="-342900" algn="ctr"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Gill Sans MT" panose="020B0502020104020203" pitchFamily="34" charset="0"/>
                </a:rPr>
                <a:t>Family Forum - T</a:t>
              </a:r>
              <a:r>
                <a:rPr lang="en-US" altLang="en-US" sz="2000" dirty="0">
                  <a:latin typeface="Gill Sans MT" panose="020B0502020104020203" pitchFamily="34" charset="0"/>
                </a:rPr>
                <a:t>W</a:t>
              </a:r>
              <a:endParaRPr kumimoji="0" lang="en-US" altLang="en-US" sz="2000" b="0" i="0" u="none" strike="noStrike" cap="none" normalizeH="0" baseline="0" dirty="0">
                <a:ln>
                  <a:noFill/>
                </a:ln>
                <a:solidFill>
                  <a:schemeClr val="tx1"/>
                </a:solidFill>
                <a:effectLst/>
                <a:latin typeface="Gill Sans MT" panose="020B0502020104020203" pitchFamily="34" charset="0"/>
              </a:endParaRPr>
            </a:p>
            <a:p>
              <a:pPr marR="0" lvl="0" algn="ctr"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latin typeface="Gill Sans MT" panose="020B0502020104020203" pitchFamily="34" charset="0"/>
              </a:endParaRPr>
            </a:p>
            <a:p>
              <a:pPr marL="342900" marR="0" lvl="0" indent="-342900" algn="ctr"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19291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0" y="897504"/>
            <a:ext cx="11070590" cy="506299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The importance of our staff </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seeing children and their families as our first responsibility remains a priority for us to oversee and monitor</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Children have been </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seen in person when not in best interest to seen remotely</a:t>
            </a:r>
            <a:r>
              <a:rPr kumimoji="0" lang="en-GB" sz="1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  This is risk assessed  on a case by case basis . We are monitoring the impact of COVID – 19 on this work carefully</a:t>
            </a:r>
            <a:endPar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Children seen data since June shows </a:t>
            </a:r>
            <a:r>
              <a:rPr lang="en-GB" sz="1900" b="1" dirty="0">
                <a:solidFill>
                  <a:prstClr val="black"/>
                </a:solidFill>
                <a:latin typeface="Gill Sans MT" panose="020B0502020104020203" pitchFamily="34" charset="0"/>
                <a:cs typeface="Times New Roman" panose="02020603050405020304" pitchFamily="18" charset="0"/>
              </a:rPr>
              <a:t>53</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 recorded as seen using new measurement tool</a:t>
            </a:r>
            <a:r>
              <a:rPr lang="en-GB" sz="1900" b="1" dirty="0">
                <a:solidFill>
                  <a:prstClr val="black"/>
                </a:solidFill>
                <a:latin typeface="Gill Sans MT" panose="020B0502020104020203" pitchFamily="34" charset="0"/>
                <a:cs typeface="Times New Roman" panose="02020603050405020304" pitchFamily="18" charset="0"/>
              </a:rPr>
              <a:t> </a:t>
            </a:r>
            <a:r>
              <a:rPr kumimoji="0" lang="en-GB" sz="1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and of those </a:t>
            </a:r>
            <a:r>
              <a:rPr lang="en-GB" sz="1900" b="1" dirty="0">
                <a:solidFill>
                  <a:prstClr val="black"/>
                </a:solidFill>
                <a:latin typeface="Gill Sans MT" panose="020B0502020104020203" pitchFamily="34" charset="0"/>
                <a:cs typeface="Times New Roman" panose="02020603050405020304" pitchFamily="18" charset="0"/>
              </a:rPr>
              <a:t>30</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 seen face to face </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Checks and balances in place include:</a:t>
            </a:r>
          </a:p>
          <a:p>
            <a:pPr marL="800100" marR="0" lvl="1"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ü"/>
              <a:tabLst/>
              <a:defRPr/>
            </a:pPr>
            <a:r>
              <a:rPr kumimoji="0" lang="en-GB" sz="19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Regular reviews of data performance using measurement tool</a:t>
            </a:r>
            <a:endParaRPr lang="en-GB" sz="1900" i="1" dirty="0">
              <a:solidFill>
                <a:prstClr val="black"/>
              </a:solidFill>
              <a:latin typeface="Gill Sans MT" panose="020B0502020104020203" pitchFamily="34" charset="0"/>
              <a:cs typeface="Times New Roman" panose="02020603050405020304" pitchFamily="18" charset="0"/>
            </a:endParaRPr>
          </a:p>
          <a:p>
            <a:pPr marL="800100" marR="0" lvl="1"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ü"/>
              <a:tabLst/>
              <a:defRPr/>
            </a:pPr>
            <a:r>
              <a:rPr kumimoji="0" lang="en-GB" sz="19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Use of drop down menus on CAFIS database to specify in what locations children are seen.  </a:t>
            </a:r>
          </a:p>
          <a:p>
            <a:pPr marL="800100" marR="0" lvl="1"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ü"/>
              <a:tabLst/>
              <a:defRPr/>
            </a:pPr>
            <a:r>
              <a:rPr kumimoji="0" lang="en-GB" sz="19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Use of </a:t>
            </a:r>
            <a:r>
              <a:rPr kumimoji="0" lang="en-GB" sz="1900" b="0" i="1" u="none" strike="noStrike" kern="1200" cap="none" spc="0" normalizeH="0" baseline="0" noProof="0" dirty="0" err="1">
                <a:ln>
                  <a:noFill/>
                </a:ln>
                <a:solidFill>
                  <a:prstClr val="black"/>
                </a:solidFill>
                <a:effectLst/>
                <a:uLnTx/>
                <a:uFillTx/>
                <a:latin typeface="Gill Sans MT" panose="020B0502020104020203" pitchFamily="34" charset="0"/>
                <a:ea typeface="+mn-ea"/>
                <a:cs typeface="Times New Roman" panose="02020603050405020304" pitchFamily="18" charset="0"/>
              </a:rPr>
              <a:t>Powerbi</a:t>
            </a:r>
            <a:r>
              <a:rPr kumimoji="0" lang="en-GB" sz="19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 system to review at area/team and individual staff levels.  </a:t>
            </a:r>
          </a:p>
          <a:p>
            <a:pPr marL="800100" marR="0" lvl="1"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ü"/>
              <a:tabLst/>
              <a:defRPr/>
            </a:pPr>
            <a:r>
              <a:rPr kumimoji="0" lang="en-GB" sz="19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Monitoring of use of risk assessment forms.  </a:t>
            </a:r>
          </a:p>
          <a:p>
            <a:pPr marL="800100" marR="0" lvl="1"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ü"/>
              <a:tabLst/>
              <a:defRPr/>
            </a:pPr>
            <a:r>
              <a:rPr kumimoji="0" lang="en-GB" sz="19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Regular communication with staff on importance of seeing children in most appropriate way.  </a:t>
            </a:r>
          </a:p>
          <a:p>
            <a:pPr marL="800100" marR="0" lvl="1"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ü"/>
              <a:tabLst/>
              <a:defRPr/>
            </a:pPr>
            <a:r>
              <a:rPr kumimoji="0" lang="en-GB" sz="19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Senior leaders engagement with staff groups on regular basis via OMT/SAM’s and specific discussions</a:t>
            </a: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Seeing children: KG </a:t>
            </a:r>
          </a:p>
        </p:txBody>
      </p:sp>
    </p:spTree>
    <p:extLst>
      <p:ext uri="{BB962C8B-B14F-4D97-AF65-F5344CB8AC3E}">
        <p14:creationId xmlns:p14="http://schemas.microsoft.com/office/powerpoint/2010/main" val="327565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0" y="897504"/>
            <a:ext cx="11364686" cy="53726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spcAft>
                <a:spcPts val="1200"/>
              </a:spcAft>
              <a:buFont typeface="+mj-lt"/>
              <a:buAutoNum type="arabicPeriod"/>
              <a:defRPr/>
            </a:pPr>
            <a:r>
              <a:rPr lang="en-GB" sz="2200" b="1" dirty="0">
                <a:solidFill>
                  <a:prstClr val="black"/>
                </a:solidFill>
                <a:latin typeface="Gill Sans MT" panose="020B0502020104020203" pitchFamily="34" charset="0"/>
              </a:rPr>
              <a:t>13 year old young person subject to private law proceedings </a:t>
            </a:r>
            <a:r>
              <a:rPr lang="en-GB" sz="2200" dirty="0">
                <a:solidFill>
                  <a:prstClr val="black"/>
                </a:solidFill>
                <a:latin typeface="Gill Sans MT" panose="020B0502020104020203" pitchFamily="34" charset="0"/>
              </a:rPr>
              <a:t>– the CG had been involved previously and proceedings had taken around 2 years including an expert assessment. This time they were resolved in 3 months as the CG saw the child remotely and was able to engage him.  The proceedings concluded promptly and in the child’s best interests despite the complexity. The CG commented that she was able to build a completely different relationship this time as she remotely saw the child more than she’d have ever been able to face to face</a:t>
            </a:r>
          </a:p>
          <a:p>
            <a:pPr marL="742950" lvl="1" indent="-285750" algn="l">
              <a:spcAft>
                <a:spcPts val="1200"/>
              </a:spcAft>
              <a:buFont typeface="+mj-lt"/>
              <a:buAutoNum type="arabicPeriod"/>
              <a:defRPr/>
            </a:pPr>
            <a:r>
              <a:rPr lang="en-GB" sz="2200" dirty="0">
                <a:solidFill>
                  <a:prstClr val="black"/>
                </a:solidFill>
                <a:latin typeface="Gill Sans MT" panose="020B0502020104020203" pitchFamily="34" charset="0"/>
              </a:rPr>
              <a:t>FCA picked up a case from another FCA away unwell . It was </a:t>
            </a:r>
            <a:r>
              <a:rPr lang="en-GB" sz="2200" b="1" dirty="0">
                <a:solidFill>
                  <a:prstClr val="black"/>
                </a:solidFill>
                <a:latin typeface="Gill Sans MT" panose="020B0502020104020203" pitchFamily="34" charset="0"/>
              </a:rPr>
              <a:t>public law and the child was living with foster carers. </a:t>
            </a:r>
            <a:r>
              <a:rPr lang="en-GB" sz="2200" dirty="0">
                <a:solidFill>
                  <a:prstClr val="black"/>
                </a:solidFill>
                <a:latin typeface="Gill Sans MT" panose="020B0502020104020203" pitchFamily="34" charset="0"/>
              </a:rPr>
              <a:t>The LA weren’t completing any assessments or complying with orders – the Judge commented that the CG had in the 2 weeks she’d been allocated completed more work than the LA in 6 months. This was all completely remotely and ended with the family complimenting the CG for her work on the case</a:t>
            </a:r>
          </a:p>
          <a:p>
            <a:pPr marL="742950" lvl="1" indent="-285750" algn="l">
              <a:spcAft>
                <a:spcPts val="1200"/>
              </a:spcAft>
              <a:buFont typeface="+mj-lt"/>
              <a:buAutoNum type="arabicPeriod"/>
              <a:defRPr/>
            </a:pPr>
            <a:r>
              <a:rPr lang="en-GB" sz="2200" b="1" dirty="0">
                <a:solidFill>
                  <a:prstClr val="black"/>
                </a:solidFill>
                <a:latin typeface="Gill Sans MT" panose="020B0502020104020203" pitchFamily="34" charset="0"/>
              </a:rPr>
              <a:t>Private law remote engagement </a:t>
            </a:r>
            <a:r>
              <a:rPr lang="en-GB" sz="2200" dirty="0">
                <a:solidFill>
                  <a:prstClr val="black"/>
                </a:solidFill>
                <a:latin typeface="Gill Sans MT" panose="020B0502020104020203" pitchFamily="34" charset="0"/>
              </a:rPr>
              <a:t>with child – FCA felt something wasn’t right so decided on a face to face visit. Found a </a:t>
            </a:r>
            <a:r>
              <a:rPr lang="en-GB" sz="2200" b="1" dirty="0">
                <a:solidFill>
                  <a:prstClr val="black"/>
                </a:solidFill>
                <a:latin typeface="Gill Sans MT" panose="020B0502020104020203" pitchFamily="34" charset="0"/>
              </a:rPr>
              <a:t>child chronically neglected</a:t>
            </a:r>
            <a:r>
              <a:rPr lang="en-GB" sz="2200" dirty="0">
                <a:solidFill>
                  <a:prstClr val="black"/>
                </a:solidFill>
                <a:latin typeface="Gill Sans MT" panose="020B0502020104020203" pitchFamily="34" charset="0"/>
              </a:rPr>
              <a:t>. Local authority sought EPO on same day</a:t>
            </a:r>
          </a:p>
          <a:p>
            <a:pPr marL="742950" lvl="1" indent="-285750" algn="l">
              <a:spcAft>
                <a:spcPts val="1200"/>
              </a:spcAft>
              <a:buFont typeface="+mj-lt"/>
              <a:buAutoNum type="arabicPeriod"/>
              <a:defRPr/>
            </a:pPr>
            <a:r>
              <a:rPr lang="en-GB" sz="2200" b="1" dirty="0">
                <a:solidFill>
                  <a:prstClr val="black"/>
                </a:solidFill>
                <a:latin typeface="Gill Sans MT" panose="020B0502020104020203" pitchFamily="34" charset="0"/>
              </a:rPr>
              <a:t>Private law – remote engagement </a:t>
            </a:r>
            <a:r>
              <a:rPr lang="en-GB" sz="2200" dirty="0">
                <a:solidFill>
                  <a:prstClr val="black"/>
                </a:solidFill>
                <a:latin typeface="Gill Sans MT" panose="020B0502020104020203" pitchFamily="34" charset="0"/>
              </a:rPr>
              <a:t>about </a:t>
            </a:r>
            <a:r>
              <a:rPr lang="en-GB" sz="2200" b="1" dirty="0">
                <a:solidFill>
                  <a:prstClr val="black"/>
                </a:solidFill>
                <a:latin typeface="Gill Sans MT" panose="020B0502020104020203" pitchFamily="34" charset="0"/>
              </a:rPr>
              <a:t>contact with father </a:t>
            </a:r>
            <a:r>
              <a:rPr lang="en-GB" sz="2200" dirty="0">
                <a:solidFill>
                  <a:prstClr val="black"/>
                </a:solidFill>
                <a:latin typeface="Gill Sans MT" panose="020B0502020104020203" pitchFamily="34" charset="0"/>
              </a:rPr>
              <a:t>– 11 year old child. Hard to engage remotely – said he wasn’t bothered about seeing dad. FCA recommended continued indirect contact. Judge asked for additional work with child. FCA took letter from dad and read it with child who was curious about contact. Changed recommendation to the court to contact through a centre to see how well this will work. </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Seeing children: four</a:t>
            </a:r>
            <a:r>
              <a:rPr lang="en-GB" sz="2800" b="1" dirty="0">
                <a:solidFill>
                  <a:srgbClr val="572381"/>
                </a:solidFill>
                <a:latin typeface="Ink Free" panose="03080402000500000000" pitchFamily="66" charset="0"/>
              </a:rPr>
              <a:t> case studies - KG </a:t>
            </a: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 </a:t>
            </a:r>
          </a:p>
        </p:txBody>
      </p:sp>
    </p:spTree>
    <p:extLst>
      <p:ext uri="{BB962C8B-B14F-4D97-AF65-F5344CB8AC3E}">
        <p14:creationId xmlns:p14="http://schemas.microsoft.com/office/powerpoint/2010/main" val="130563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228600" y="897504"/>
            <a:ext cx="11070590" cy="53835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just" defTabSz="914400" rtl="0" eaLnBrk="1" fontAlgn="auto" latinLnBrk="0" hangingPunct="1">
              <a:lnSpc>
                <a:spcPct val="90000"/>
              </a:lnSpc>
              <a:spcBef>
                <a:spcPts val="500"/>
              </a:spcBef>
              <a:spcAft>
                <a:spcPts val="1200"/>
              </a:spcAft>
              <a:buClrTx/>
              <a:buSzTx/>
              <a:buFont typeface="+mj-lt"/>
              <a:buAutoNum type="arabicPeriod"/>
              <a:tabLst/>
              <a:defRPr/>
            </a:pPr>
            <a:r>
              <a:rPr lang="en-GB" dirty="0">
                <a:solidFill>
                  <a:prstClr val="black"/>
                </a:solidFill>
                <a:latin typeface="Gill Sans MT" panose="020B0502020104020203" pitchFamily="34" charset="0"/>
              </a:rPr>
              <a:t>The most recently available data shows the </a:t>
            </a:r>
            <a:r>
              <a:rPr lang="en-GB" b="1" dirty="0">
                <a:solidFill>
                  <a:prstClr val="black"/>
                </a:solidFill>
                <a:latin typeface="Gill Sans MT" panose="020B0502020104020203" pitchFamily="34" charset="0"/>
              </a:rPr>
              <a:t>total number of hearings </a:t>
            </a:r>
            <a:r>
              <a:rPr lang="en-GB" dirty="0">
                <a:solidFill>
                  <a:prstClr val="black"/>
                </a:solidFill>
                <a:latin typeface="Gill Sans MT" panose="020B0502020104020203" pitchFamily="34" charset="0"/>
              </a:rPr>
              <a:t>in 2020 to date that Cafcass had an involvement has </a:t>
            </a:r>
            <a:r>
              <a:rPr lang="en-GB" b="1" dirty="0">
                <a:solidFill>
                  <a:prstClr val="black"/>
                </a:solidFill>
                <a:latin typeface="Gill Sans MT" panose="020B0502020104020203" pitchFamily="34" charset="0"/>
              </a:rPr>
              <a:t>recovered to an expected level</a:t>
            </a:r>
            <a:r>
              <a:rPr lang="en-GB" dirty="0">
                <a:solidFill>
                  <a:prstClr val="black"/>
                </a:solidFill>
                <a:latin typeface="Gill Sans MT" panose="020B0502020104020203" pitchFamily="34" charset="0"/>
              </a:rPr>
              <a:t>, indicative of a significant increase in the last quarter.</a:t>
            </a:r>
          </a:p>
          <a:p>
            <a:pPr marL="742950" marR="0" lvl="1" indent="-285750" algn="just" defTabSz="914400" rtl="0" eaLnBrk="1" fontAlgn="auto" latinLnBrk="0" hangingPunct="1">
              <a:lnSpc>
                <a:spcPct val="90000"/>
              </a:lnSpc>
              <a:spcBef>
                <a:spcPts val="500"/>
              </a:spcBef>
              <a:spcAft>
                <a:spcPts val="1200"/>
              </a:spcAft>
              <a:buClrTx/>
              <a:buSzTx/>
              <a:buFont typeface="+mj-lt"/>
              <a:buAutoNum type="arabicPeriod"/>
              <a:tabLst/>
              <a:defRPr/>
            </a:pPr>
            <a:r>
              <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The </a:t>
            </a:r>
            <a:r>
              <a:rPr kumimoji="0" lang="en-GB"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listing process remains under pressure with 16.7% of cases listed for a date more than 12 weeks ahead</a:t>
            </a:r>
            <a:r>
              <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  The large </a:t>
            </a:r>
            <a:r>
              <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majority of the hearings listed in 12+ weeks are Final hearing or Fact-Finding hearings. HMCTS </a:t>
            </a:r>
            <a:r>
              <a:rPr kumimoji="0" lang="en-GB"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throughput of cases remains slower </a:t>
            </a:r>
            <a:r>
              <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than previously with an impact on Cafcass’ throughput of casework and therefore caseloads</a:t>
            </a:r>
          </a:p>
          <a:p>
            <a:pPr marL="742950" marR="0" lvl="1" indent="-285750" algn="just" defTabSz="914400" rtl="0" eaLnBrk="1" fontAlgn="auto" latinLnBrk="0" hangingPunct="1">
              <a:lnSpc>
                <a:spcPct val="90000"/>
              </a:lnSpc>
              <a:spcBef>
                <a:spcPts val="500"/>
              </a:spcBef>
              <a:spcAft>
                <a:spcPts val="1200"/>
              </a:spcAft>
              <a:buClrTx/>
              <a:buSzTx/>
              <a:buFont typeface="+mj-lt"/>
              <a:buAutoNum type="arabicPeriod"/>
              <a:tabLst/>
              <a:defRPr/>
            </a:pPr>
            <a:r>
              <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The use of remote hearings continues to be in place in the majority of cases and locations.   The priority remains that the parties to the case have the opportunity to attend court rather than professionals through the </a:t>
            </a:r>
            <a:r>
              <a:rPr kumimoji="0" lang="en-GB"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hybrid approach</a:t>
            </a:r>
            <a:r>
              <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 introduced early in the crisis.  We </a:t>
            </a:r>
            <a:r>
              <a:rPr kumimoji="0" lang="en-GB"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continue to review carefully our presence in court </a:t>
            </a:r>
            <a:r>
              <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to ensure that we attend in person when necessary</a:t>
            </a:r>
          </a:p>
          <a:p>
            <a:pPr marL="742950" lvl="1" indent="-285750" algn="just">
              <a:lnSpc>
                <a:spcPct val="100000"/>
              </a:lnSpc>
              <a:spcBef>
                <a:spcPts val="0"/>
              </a:spcBef>
              <a:buFont typeface="+mj-lt"/>
              <a:buAutoNum type="arabicPeriod"/>
              <a:tabLst>
                <a:tab pos="914400" algn="l"/>
              </a:tabLst>
              <a:defRPr/>
            </a:pPr>
            <a:r>
              <a:rPr lang="en-GB" b="1" dirty="0">
                <a:solidFill>
                  <a:srgbClr val="000000"/>
                </a:solidFill>
                <a:latin typeface="Gill Sans MT" panose="020B0502020104020203" pitchFamily="34" charset="0"/>
                <a:ea typeface="Times New Roman" panose="02020603050405020304" pitchFamily="18" charset="0"/>
              </a:rPr>
              <a:t>16 priority offices are all now open, COVID- secure </a:t>
            </a:r>
            <a:r>
              <a:rPr lang="en-GB" dirty="0">
                <a:solidFill>
                  <a:srgbClr val="000000"/>
                </a:solidFill>
                <a:latin typeface="Gill Sans MT" panose="020B0502020104020203" pitchFamily="34" charset="0"/>
                <a:ea typeface="Times New Roman" panose="02020603050405020304" pitchFamily="18" charset="0"/>
              </a:rPr>
              <a:t>and providing facilities to support children and families. Staff can use offices on a bookable basis to work and to see children in person</a:t>
            </a:r>
          </a:p>
          <a:p>
            <a:pPr marL="742950" lvl="1" indent="-285750" algn="just">
              <a:lnSpc>
                <a:spcPct val="100000"/>
              </a:lnSpc>
              <a:spcBef>
                <a:spcPts val="0"/>
              </a:spcBef>
              <a:buFont typeface="+mj-lt"/>
              <a:buAutoNum type="arabicPeriod"/>
              <a:tabLst>
                <a:tab pos="914400" algn="l"/>
              </a:tabLst>
              <a:defRPr/>
            </a:pPr>
            <a:endParaRPr lang="en-GB" dirty="0">
              <a:solidFill>
                <a:srgbClr val="000000"/>
              </a:solidFill>
              <a:latin typeface="Gill Sans MT" panose="020B0502020104020203" pitchFamily="34" charset="0"/>
              <a:ea typeface="Times New Roman" panose="02020603050405020304" pitchFamily="18" charset="0"/>
            </a:endParaRPr>
          </a:p>
          <a:p>
            <a:pPr marL="742950" lvl="1" indent="-285750" algn="just">
              <a:lnSpc>
                <a:spcPct val="100000"/>
              </a:lnSpc>
              <a:spcBef>
                <a:spcPts val="0"/>
              </a:spcBef>
              <a:buFont typeface="+mj-lt"/>
              <a:buAutoNum type="arabicPeriod"/>
              <a:tabLst>
                <a:tab pos="914400" algn="l"/>
              </a:tabLst>
              <a:defRPr/>
            </a:pPr>
            <a:r>
              <a:rPr lang="en-GB" dirty="0">
                <a:solidFill>
                  <a:prstClr val="black"/>
                </a:solidFill>
                <a:latin typeface="Gill Sans MT" panose="020B0502020104020203" pitchFamily="34" charset="0"/>
                <a:ea typeface="Calibri" panose="020F0502020204030204" pitchFamily="34" charset="0"/>
              </a:rPr>
              <a:t>All </a:t>
            </a:r>
            <a:r>
              <a:rPr lang="en-GB" b="1" dirty="0">
                <a:solidFill>
                  <a:prstClr val="black"/>
                </a:solidFill>
                <a:latin typeface="Gill Sans MT" panose="020B0502020104020203" pitchFamily="34" charset="0"/>
                <a:ea typeface="Calibri" panose="020F0502020204030204" pitchFamily="34" charset="0"/>
              </a:rPr>
              <a:t>remaining offices to open by end November </a:t>
            </a:r>
            <a:r>
              <a:rPr lang="en-GB" dirty="0">
                <a:solidFill>
                  <a:prstClr val="black"/>
                </a:solidFill>
                <a:latin typeface="Gill Sans MT" panose="020B0502020104020203" pitchFamily="34" charset="0"/>
                <a:ea typeface="Calibri" panose="020F0502020204030204" pitchFamily="34" charset="0"/>
              </a:rPr>
              <a:t>2020</a:t>
            </a:r>
          </a:p>
          <a:p>
            <a:pPr lvl="1" algn="just">
              <a:lnSpc>
                <a:spcPct val="100000"/>
              </a:lnSpc>
              <a:spcBef>
                <a:spcPts val="0"/>
              </a:spcBef>
              <a:tabLst>
                <a:tab pos="914400" algn="l"/>
              </a:tabLst>
              <a:defRPr/>
            </a:pPr>
            <a:endParaRPr lang="en-GB" dirty="0">
              <a:solidFill>
                <a:prstClr val="black"/>
              </a:solidFill>
              <a:latin typeface="Gill Sans MT" panose="020B0502020104020203" pitchFamily="34" charset="0"/>
              <a:ea typeface="Calibri" panose="020F0502020204030204" pitchFamily="34" charset="0"/>
            </a:endParaRPr>
          </a:p>
          <a:p>
            <a:pPr marL="457200" marR="0" lvl="1" indent="0" algn="just"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742950" marR="0" lvl="1" indent="-285750" algn="just"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Returning to court and opening offices: KG </a:t>
            </a:r>
          </a:p>
        </p:txBody>
      </p:sp>
    </p:spTree>
    <p:extLst>
      <p:ext uri="{BB962C8B-B14F-4D97-AF65-F5344CB8AC3E}">
        <p14:creationId xmlns:p14="http://schemas.microsoft.com/office/powerpoint/2010/main" val="354061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1" y="731994"/>
            <a:ext cx="12053456" cy="52562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lang="en-GB" b="1" dirty="0">
                <a:solidFill>
                  <a:prstClr val="black"/>
                </a:solidFill>
                <a:latin typeface="Gill Sans MT" panose="020B0502020104020203" pitchFamily="34" charset="0"/>
              </a:rPr>
              <a:t>Our practice and leadership response </a:t>
            </a:r>
            <a:r>
              <a:rPr lang="en-GB" dirty="0">
                <a:solidFill>
                  <a:prstClr val="black"/>
                </a:solidFill>
                <a:latin typeface="Gill Sans MT" panose="020B0502020104020203" pitchFamily="34" charset="0"/>
              </a:rPr>
              <a:t>to the issues </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raised in </a:t>
            </a:r>
            <a:r>
              <a:rPr kumimoji="0" lang="en-GB"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MoJ</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Expert Panel </a:t>
            </a:r>
            <a:r>
              <a:rPr lang="en-GB" dirty="0">
                <a:solidFill>
                  <a:prstClr val="black"/>
                </a:solidFill>
                <a:latin typeface="Gill Sans MT" panose="020B0502020104020203" pitchFamily="34" charset="0"/>
              </a:rPr>
              <a:t>into </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harm in the family courts – June 2020 </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Introduces external scrutiny, challenge and collaboration</a:t>
            </a:r>
            <a:r>
              <a:rPr kumimoji="0" lang="en-GB" sz="200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 feels good, still learning</a:t>
            </a:r>
            <a:endPar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lvl="2" indent="-285750" algn="l">
              <a:spcAft>
                <a:spcPts val="1200"/>
              </a:spcAft>
              <a:buFont typeface="Wingdings" panose="05000000000000000000" pitchFamily="2" charset="2"/>
              <a:buChar char="Ø"/>
              <a:defRPr/>
            </a:pPr>
            <a:r>
              <a:rPr kumimoji="0" lang="en-GB"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External Chairs  - </a:t>
            </a:r>
            <a:r>
              <a:rPr kumimoji="0" lang="en-GB"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Cathy Ashley &amp; Angela Frazer Wicks (Family Rights Group)</a:t>
            </a:r>
            <a:endParaRPr lang="en-GB" b="1" dirty="0">
              <a:solidFill>
                <a:prstClr val="black"/>
              </a:solidFill>
              <a:latin typeface="Gill Sans MT" panose="020B0502020104020203" pitchFamily="34" charset="0"/>
            </a:endParaRPr>
          </a:p>
          <a:p>
            <a:pPr marL="1200150" lvl="2" indent="-285750" algn="l">
              <a:spcAft>
                <a:spcPts val="1200"/>
              </a:spcAft>
              <a:buFont typeface="Wingdings" panose="05000000000000000000" pitchFamily="2" charset="2"/>
              <a:buChar char="Ø"/>
              <a:defRPr/>
            </a:pPr>
            <a:r>
              <a:rPr kumimoji="0" lang="en-GB"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Membership  - </a:t>
            </a:r>
            <a:r>
              <a:rPr kumimoji="0" lang="en-GB"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includes experts by experience, and organisations which represent them</a:t>
            </a:r>
            <a:endParaRPr lang="en-GB" sz="2000" dirty="0">
              <a:solidFill>
                <a:prstClr val="black"/>
              </a:solidFill>
              <a:latin typeface="Gill Sans MT" panose="020B0502020104020203" pitchFamily="34" charset="0"/>
            </a:endParaRPr>
          </a:p>
          <a:p>
            <a:pPr marL="1200150" lvl="2" indent="-285750" algn="l">
              <a:spcAft>
                <a:spcPts val="1200"/>
              </a:spcAft>
              <a:buFont typeface="Wingdings" panose="05000000000000000000" pitchFamily="2" charset="2"/>
              <a:buChar char="Ø"/>
              <a:defRPr/>
            </a:pP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First meeting </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of Learning and Improvement </a:t>
            </a:r>
            <a:r>
              <a:rPr lang="en-GB" sz="2000" dirty="0">
                <a:solidFill>
                  <a:prstClr val="black"/>
                </a:solidFill>
                <a:latin typeface="Gill Sans MT" panose="020B0502020104020203" pitchFamily="34" charset="0"/>
              </a:rPr>
              <a:t>B</a:t>
            </a:r>
            <a:r>
              <a:rPr kumimoji="0" lang="en-GB"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oard</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17 September, Terms of Ref published</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Now </a:t>
            </a: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scoping the Learning Review</a:t>
            </a:r>
          </a:p>
          <a:p>
            <a:pPr marL="1200150" lvl="2" indent="-285750" algn="l">
              <a:spcAft>
                <a:spcPts val="1200"/>
              </a:spcAft>
              <a:buFont typeface="Wingdings" panose="05000000000000000000" pitchFamily="2" charset="2"/>
              <a:buChar char="Ø"/>
              <a:defRPr/>
            </a:pPr>
            <a:r>
              <a:rPr kumimoji="0" lang="en-GB"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baselining audit </a:t>
            </a:r>
            <a:r>
              <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October - December (c200 cases with domestic abuse a feature)</a:t>
            </a:r>
          </a:p>
          <a:p>
            <a:pPr marL="1200150" lvl="2" indent="-285750" algn="l">
              <a:spcAft>
                <a:spcPts val="1200"/>
              </a:spcAft>
              <a:buFont typeface="Wingdings" panose="05000000000000000000" pitchFamily="2" charset="2"/>
              <a:buChar char="Ø"/>
              <a:defRPr/>
            </a:pPr>
            <a:r>
              <a:rPr lang="en-GB" b="1" dirty="0">
                <a:solidFill>
                  <a:prstClr val="black"/>
                </a:solidFill>
                <a:latin typeface="Gill Sans MT" panose="020B0502020104020203" pitchFamily="34" charset="0"/>
              </a:rPr>
              <a:t>Practice observations </a:t>
            </a:r>
            <a:r>
              <a:rPr lang="en-GB" dirty="0">
                <a:solidFill>
                  <a:prstClr val="black"/>
                </a:solidFill>
                <a:latin typeface="Gill Sans MT" panose="020B0502020104020203" pitchFamily="34" charset="0"/>
              </a:rPr>
              <a:t>&amp; </a:t>
            </a:r>
            <a:r>
              <a:rPr lang="en-GB" b="1" dirty="0">
                <a:solidFill>
                  <a:prstClr val="black"/>
                </a:solidFill>
                <a:latin typeface="Gill Sans MT" panose="020B0502020104020203" pitchFamily="34" charset="0"/>
              </a:rPr>
              <a:t>focus groups </a:t>
            </a:r>
            <a:endParaRPr kumimoji="0" lang="en-GB"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lvl="2" indent="-285750" algn="l">
              <a:spcAft>
                <a:spcPts val="1200"/>
              </a:spcAft>
              <a:buFont typeface="Wingdings" panose="05000000000000000000" pitchFamily="2" charset="2"/>
              <a:buChar char="Ø"/>
              <a:defRPr/>
            </a:pPr>
            <a:r>
              <a:rPr lang="en-GB" b="1" dirty="0">
                <a:solidFill>
                  <a:prstClr val="black"/>
                </a:solidFill>
                <a:latin typeface="Gill Sans MT" panose="020B0502020104020203" pitchFamily="34" charset="0"/>
              </a:rPr>
              <a:t>Moderation</a:t>
            </a:r>
            <a:r>
              <a:rPr lang="en-GB" dirty="0">
                <a:solidFill>
                  <a:prstClr val="black"/>
                </a:solidFill>
                <a:latin typeface="Gill Sans MT" panose="020B0502020104020203" pitchFamily="34" charset="0"/>
              </a:rPr>
              <a:t> led by Professor Eileen Munro and supported by 3-4 external Learning &amp; Improvement Board members</a:t>
            </a:r>
            <a:endParaRPr kumimoji="0" lang="en-GB"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Will inform </a:t>
            </a: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Learning and Improvement Plan </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be agreed Jan 2020.   Progress against plan to shared externally: Interim report (Summer 2021) Final report with action taken and impact (by Spring 2022) </a:t>
            </a: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3659"/>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Learning and Improvement board: TW </a:t>
            </a:r>
          </a:p>
        </p:txBody>
      </p:sp>
    </p:spTree>
    <p:extLst>
      <p:ext uri="{BB962C8B-B14F-4D97-AF65-F5344CB8AC3E}">
        <p14:creationId xmlns:p14="http://schemas.microsoft.com/office/powerpoint/2010/main" val="229853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Quality of casework : AO </a:t>
            </a:r>
          </a:p>
        </p:txBody>
      </p:sp>
      <p:sp>
        <p:nvSpPr>
          <p:cNvPr id="7" name="Content Placeholder 5">
            <a:extLst>
              <a:ext uri="{FF2B5EF4-FFF2-40B4-BE49-F238E27FC236}">
                <a16:creationId xmlns:a16="http://schemas.microsoft.com/office/drawing/2014/main" id="{BF8E3D4C-C3AB-4D29-8B65-CB2D7E383C49}"/>
              </a:ext>
            </a:extLst>
          </p:cNvPr>
          <p:cNvSpPr txBox="1">
            <a:spLocks/>
          </p:cNvSpPr>
          <p:nvPr/>
        </p:nvSpPr>
        <p:spPr>
          <a:xfrm>
            <a:off x="0" y="885511"/>
            <a:ext cx="11941630" cy="58163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Quality Assurance Data:  </a:t>
            </a:r>
            <a:r>
              <a:rPr kumimoji="0" lang="en-GB" sz="180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so far no audit evidence of reducing quality though there is inevitable risk from rising caseloads, reduced oversight given pressure on managers, impact of seeing children remotely and delayed proceedings. </a:t>
            </a:r>
            <a:r>
              <a:rPr lang="en-GB" sz="1800" dirty="0">
                <a:solidFill>
                  <a:prstClr val="black"/>
                </a:solidFill>
                <a:latin typeface="Gill Sans MT" panose="020B0502020104020203" pitchFamily="34" charset="0"/>
              </a:rPr>
              <a:t>Mi</a:t>
            </a:r>
            <a:r>
              <a:rPr kumimoji="0" lang="en-GB" sz="180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tigator</a:t>
            </a:r>
            <a:r>
              <a:rPr kumimoji="0" lang="en-GB" sz="180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 more productive hours due to less travel</a:t>
            </a:r>
          </a:p>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 </a:t>
            </a: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Additional assurance </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activity:</a:t>
            </a:r>
          </a:p>
          <a:p>
            <a:pPr marL="800100" marR="0" lvl="1" indent="-3429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 </a:t>
            </a: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quality audit </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of 200 live cases – including domestic abuse practice</a:t>
            </a:r>
          </a:p>
          <a:p>
            <a:pPr marL="800100" marR="0" lvl="1" indent="-3429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‘Children Seen’ </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Audit:  200 children worked with during the last 3 months</a:t>
            </a:r>
          </a:p>
          <a:p>
            <a:pPr marL="800100" marR="0" lvl="1" indent="-3429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‘Outlier </a:t>
            </a:r>
            <a:r>
              <a:rPr lang="en-GB" sz="1800" b="1" dirty="0">
                <a:solidFill>
                  <a:prstClr val="black"/>
                </a:solidFill>
                <a:latin typeface="Gill Sans MT" panose="020B0502020104020203" pitchFamily="34" charset="0"/>
              </a:rPr>
              <a:t>performance</a:t>
            </a: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 </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outcomes will be fed back to OMT/CMT and any learning taken forward</a:t>
            </a:r>
          </a:p>
          <a:p>
            <a:pPr marL="800100" marR="0" lvl="1" indent="-3429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lang="en-GB" sz="1800" b="1" dirty="0">
                <a:solidFill>
                  <a:prstClr val="black"/>
                </a:solidFill>
                <a:latin typeface="Gill Sans MT" panose="020B0502020104020203" pitchFamily="34" charset="0"/>
              </a:rPr>
              <a:t>D</a:t>
            </a:r>
            <a:r>
              <a:rPr kumimoji="0" lang="en-GB" sz="18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eep</a:t>
            </a: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-dive of July and August QA data  - looking for </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specific quality issues </a:t>
            </a:r>
            <a:r>
              <a:rPr lang="en-GB" sz="1800" dirty="0">
                <a:solidFill>
                  <a:prstClr val="black"/>
                </a:solidFill>
                <a:latin typeface="Gill Sans MT" panose="020B0502020104020203" pitchFamily="34" charset="0"/>
              </a:rPr>
              <a:t>of </a:t>
            </a:r>
            <a:r>
              <a:rPr lang="en-GB" sz="1800" b="1" dirty="0">
                <a:solidFill>
                  <a:prstClr val="black"/>
                </a:solidFill>
                <a:latin typeface="Gill Sans MT" panose="020B0502020104020203" pitchFamily="34" charset="0"/>
              </a:rPr>
              <a:t>work that is judged less than good</a:t>
            </a:r>
          </a:p>
          <a:p>
            <a:pPr lvl="1" algn="l">
              <a:spcAft>
                <a:spcPts val="1200"/>
              </a:spcAft>
              <a:defRPr/>
            </a:pPr>
            <a:r>
              <a:rPr lang="en-GB" sz="1800" b="1" dirty="0">
                <a:solidFill>
                  <a:prstClr val="black"/>
                </a:solidFill>
                <a:latin typeface="Gill Sans MT" panose="020B0502020104020203" pitchFamily="34" charset="0"/>
              </a:rPr>
              <a:t>3. Additional support for staff: </a:t>
            </a:r>
            <a:endParaRPr lang="en-GB" sz="1800" dirty="0">
              <a:solidFill>
                <a:prstClr val="black"/>
              </a:solidFill>
              <a:latin typeface="Gill Sans MT" panose="020B0502020104020203" pitchFamily="34" charset="0"/>
            </a:endParaRPr>
          </a:p>
          <a:p>
            <a:pPr marL="628650" lvl="1" indent="-171450" algn="l">
              <a:lnSpc>
                <a:spcPct val="100000"/>
              </a:lnSpc>
              <a:spcBef>
                <a:spcPts val="0"/>
              </a:spcBef>
              <a:buFont typeface="Arial" panose="020B0604020202020204" pitchFamily="34" charset="0"/>
              <a:buChar char="•"/>
              <a:defRPr/>
            </a:pPr>
            <a:r>
              <a:rPr lang="en-GB" sz="1800" dirty="0">
                <a:solidFill>
                  <a:prstClr val="black"/>
                </a:solidFill>
                <a:latin typeface="Gill Sans MT" panose="020B0502020104020203" pitchFamily="34" charset="0"/>
              </a:rPr>
              <a:t>Increased </a:t>
            </a:r>
            <a:r>
              <a:rPr lang="en-GB" sz="1800" b="1" dirty="0">
                <a:solidFill>
                  <a:prstClr val="black"/>
                </a:solidFill>
                <a:latin typeface="Gill Sans MT" panose="020B0502020104020203" pitchFamily="34" charset="0"/>
              </a:rPr>
              <a:t>coaching</a:t>
            </a:r>
            <a:r>
              <a:rPr lang="en-GB" sz="1800" dirty="0">
                <a:solidFill>
                  <a:prstClr val="black"/>
                </a:solidFill>
                <a:latin typeface="Gill Sans MT" panose="020B0502020104020203" pitchFamily="34" charset="0"/>
              </a:rPr>
              <a:t> , new starter forums</a:t>
            </a:r>
          </a:p>
          <a:p>
            <a:pPr marL="628650" lvl="1" indent="-171450" algn="l">
              <a:lnSpc>
                <a:spcPct val="100000"/>
              </a:lnSpc>
              <a:spcBef>
                <a:spcPts val="0"/>
              </a:spcBef>
              <a:buFont typeface="Arial" panose="020B0604020202020204" pitchFamily="34" charset="0"/>
              <a:buChar char="•"/>
              <a:defRPr/>
            </a:pPr>
            <a:r>
              <a:rPr lang="en-GB" sz="1800" dirty="0">
                <a:solidFill>
                  <a:prstClr val="black"/>
                </a:solidFill>
                <a:latin typeface="Gill Sans MT" panose="020B0502020104020203" pitchFamily="34" charset="0"/>
              </a:rPr>
              <a:t>High focus on </a:t>
            </a:r>
            <a:r>
              <a:rPr lang="en-GB" sz="1800" b="1" dirty="0">
                <a:solidFill>
                  <a:prstClr val="black"/>
                </a:solidFill>
                <a:latin typeface="Gill Sans MT" panose="020B0502020104020203" pitchFamily="34" charset="0"/>
              </a:rPr>
              <a:t>caseload ceilings</a:t>
            </a:r>
          </a:p>
          <a:p>
            <a:pPr marL="628650" lvl="1" indent="-171450" algn="l">
              <a:lnSpc>
                <a:spcPct val="100000"/>
              </a:lnSpc>
              <a:spcBef>
                <a:spcPts val="0"/>
              </a:spcBef>
              <a:buFont typeface="Arial" panose="020B0604020202020204" pitchFamily="34" charset="0"/>
              <a:buChar char="•"/>
              <a:defRPr/>
            </a:pPr>
            <a:r>
              <a:rPr lang="en-GB" sz="1800" dirty="0">
                <a:solidFill>
                  <a:prstClr val="black"/>
                </a:solidFill>
                <a:latin typeface="Gill Sans MT" panose="020B0502020104020203" pitchFamily="34" charset="0"/>
              </a:rPr>
              <a:t>Weekly meetings with colleagues to </a:t>
            </a:r>
            <a:r>
              <a:rPr lang="en-GB" sz="1800" b="1" dirty="0">
                <a:solidFill>
                  <a:prstClr val="black"/>
                </a:solidFill>
                <a:latin typeface="Gill Sans MT" panose="020B0502020104020203" pitchFamily="34" charset="0"/>
              </a:rPr>
              <a:t>keep in touch </a:t>
            </a:r>
          </a:p>
          <a:p>
            <a:pPr marL="628650" lvl="1" indent="-171450" algn="l">
              <a:lnSpc>
                <a:spcPct val="100000"/>
              </a:lnSpc>
              <a:spcBef>
                <a:spcPts val="0"/>
              </a:spcBef>
              <a:buFont typeface="Arial" panose="020B0604020202020204" pitchFamily="34" charset="0"/>
              <a:buChar char="•"/>
              <a:defRPr/>
            </a:pPr>
            <a:r>
              <a:rPr lang="en-GB" sz="1800" b="1" dirty="0">
                <a:solidFill>
                  <a:prstClr val="black"/>
                </a:solidFill>
                <a:latin typeface="Gill Sans MT" panose="020B0502020104020203" pitchFamily="34" charset="0"/>
              </a:rPr>
              <a:t>Collaborative audit </a:t>
            </a:r>
            <a:r>
              <a:rPr lang="en-GB" sz="1800" dirty="0">
                <a:solidFill>
                  <a:prstClr val="black"/>
                </a:solidFill>
                <a:latin typeface="Gill Sans MT" panose="020B0502020104020203" pitchFamily="34" charset="0"/>
              </a:rPr>
              <a:t>on work judged less than good </a:t>
            </a:r>
          </a:p>
          <a:p>
            <a:pPr marL="628650" lvl="1" indent="-171450" algn="l">
              <a:lnSpc>
                <a:spcPct val="100000"/>
              </a:lnSpc>
              <a:spcBef>
                <a:spcPts val="0"/>
              </a:spcBef>
              <a:buFont typeface="Arial" panose="020B0604020202020204" pitchFamily="34" charset="0"/>
              <a:buChar char="•"/>
              <a:defRPr/>
            </a:pPr>
            <a:r>
              <a:rPr lang="en-GB" sz="1800" b="1" dirty="0">
                <a:solidFill>
                  <a:prstClr val="black"/>
                </a:solidFill>
                <a:latin typeface="Gill Sans MT" panose="020B0502020104020203" pitchFamily="34" charset="0"/>
              </a:rPr>
              <a:t>Self assessment </a:t>
            </a:r>
            <a:r>
              <a:rPr lang="en-GB" sz="1800" dirty="0">
                <a:solidFill>
                  <a:prstClr val="black"/>
                </a:solidFill>
                <a:latin typeface="Gill Sans MT" panose="020B0502020104020203" pitchFamily="34" charset="0"/>
              </a:rPr>
              <a:t>for practitioners </a:t>
            </a:r>
          </a:p>
          <a:p>
            <a:pPr marL="628650" lvl="1" indent="-171450" algn="l">
              <a:lnSpc>
                <a:spcPct val="100000"/>
              </a:lnSpc>
              <a:spcBef>
                <a:spcPts val="0"/>
              </a:spcBef>
              <a:buFont typeface="Arial" panose="020B0604020202020204" pitchFamily="34" charset="0"/>
              <a:buChar char="•"/>
              <a:defRPr/>
            </a:pPr>
            <a:r>
              <a:rPr lang="en-GB" sz="1800" dirty="0">
                <a:solidFill>
                  <a:prstClr val="black"/>
                </a:solidFill>
                <a:latin typeface="Gill Sans MT" panose="020B0502020104020203" pitchFamily="34" charset="0"/>
              </a:rPr>
              <a:t>Focus on the impact of </a:t>
            </a:r>
            <a:r>
              <a:rPr lang="en-GB" sz="1800" b="1" dirty="0">
                <a:solidFill>
                  <a:prstClr val="black"/>
                </a:solidFill>
                <a:latin typeface="Gill Sans MT" panose="020B0502020104020203" pitchFamily="34" charset="0"/>
              </a:rPr>
              <a:t>Remote Working</a:t>
            </a:r>
            <a:r>
              <a:rPr lang="en-GB" sz="1800" dirty="0">
                <a:solidFill>
                  <a:prstClr val="black"/>
                </a:solidFill>
                <a:latin typeface="Gill Sans MT" panose="020B0502020104020203" pitchFamily="34" charset="0"/>
              </a:rPr>
              <a:t> – identified as a key stressor for social workers in the survey</a:t>
            </a:r>
          </a:p>
          <a:p>
            <a:pPr marL="628650" lvl="1" indent="-171450" algn="l">
              <a:lnSpc>
                <a:spcPct val="100000"/>
              </a:lnSpc>
              <a:spcBef>
                <a:spcPts val="0"/>
              </a:spcBef>
              <a:buFont typeface="Arial" panose="020B0604020202020204" pitchFamily="34" charset="0"/>
              <a:buChar char="•"/>
              <a:defRPr/>
            </a:pPr>
            <a:r>
              <a:rPr lang="en-GB" sz="1800" dirty="0">
                <a:solidFill>
                  <a:prstClr val="black"/>
                </a:solidFill>
                <a:latin typeface="Gill Sans MT" panose="020B0502020104020203" pitchFamily="34" charset="0"/>
              </a:rPr>
              <a:t>Webinars on </a:t>
            </a:r>
            <a:r>
              <a:rPr lang="en-GB" sz="1800" b="1" dirty="0">
                <a:solidFill>
                  <a:prstClr val="black"/>
                </a:solidFill>
                <a:latin typeface="Gill Sans MT" panose="020B0502020104020203" pitchFamily="34" charset="0"/>
              </a:rPr>
              <a:t>remote work with children </a:t>
            </a:r>
            <a:r>
              <a:rPr lang="en-GB" sz="1800" dirty="0">
                <a:solidFill>
                  <a:prstClr val="black"/>
                </a:solidFill>
                <a:latin typeface="Gill Sans MT" panose="020B0502020104020203" pitchFamily="34" charset="0"/>
              </a:rPr>
              <a:t>and families – including co – parenting </a:t>
            </a:r>
          </a:p>
          <a:p>
            <a:pPr marL="628650" lvl="1" indent="-171450" algn="l">
              <a:lnSpc>
                <a:spcPct val="100000"/>
              </a:lnSpc>
              <a:spcBef>
                <a:spcPts val="0"/>
              </a:spcBef>
              <a:buFont typeface="Arial" panose="020B0604020202020204" pitchFamily="34" charset="0"/>
              <a:buChar char="•"/>
              <a:defRPr/>
            </a:pPr>
            <a:endParaRPr lang="en-GB" sz="1800" dirty="0">
              <a:solidFill>
                <a:prstClr val="black"/>
              </a:solidFill>
              <a:latin typeface="Gill Sans MT" panose="020B0502020104020203" pitchFamily="34" charset="0"/>
            </a:endParaRPr>
          </a:p>
          <a:p>
            <a:pPr marR="0" lvl="1" algn="l" defTabSz="914400" rtl="0" eaLnBrk="1" fontAlgn="auto" latinLnBrk="0" hangingPunct="1">
              <a:lnSpc>
                <a:spcPct val="90000"/>
              </a:lnSpc>
              <a:spcBef>
                <a:spcPts val="500"/>
              </a:spcBef>
              <a:spcAft>
                <a:spcPts val="1200"/>
              </a:spcAft>
              <a:buClrTx/>
              <a:buSzTx/>
              <a:tabLst/>
              <a:defRPr/>
            </a:pPr>
            <a:endParaRPr kumimoji="0" lang="en-GB"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80601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1" name="Title 1">
            <a:extLst>
              <a:ext uri="{FF2B5EF4-FFF2-40B4-BE49-F238E27FC236}">
                <a16:creationId xmlns:a16="http://schemas.microsoft.com/office/drawing/2014/main" id="{57D7CD89-BA5B-4832-84F9-5F689DBC3ADC}"/>
              </a:ext>
            </a:extLst>
          </p:cNvPr>
          <p:cNvSpPr txBox="1">
            <a:spLocks/>
          </p:cNvSpPr>
          <p:nvPr/>
        </p:nvSpPr>
        <p:spPr>
          <a:xfrm>
            <a:off x="267362" y="156098"/>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Quality of casework : AO (2) </a:t>
            </a:r>
          </a:p>
        </p:txBody>
      </p:sp>
      <p:sp>
        <p:nvSpPr>
          <p:cNvPr id="7" name="Content Placeholder 5">
            <a:extLst>
              <a:ext uri="{FF2B5EF4-FFF2-40B4-BE49-F238E27FC236}">
                <a16:creationId xmlns:a16="http://schemas.microsoft.com/office/drawing/2014/main" id="{BF8E3D4C-C3AB-4D29-8B65-CB2D7E383C49}"/>
              </a:ext>
            </a:extLst>
          </p:cNvPr>
          <p:cNvSpPr txBox="1">
            <a:spLocks/>
          </p:cNvSpPr>
          <p:nvPr/>
        </p:nvSpPr>
        <p:spPr>
          <a:xfrm>
            <a:off x="-97972" y="744416"/>
            <a:ext cx="12192001" cy="5816391"/>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endParaRPr>
          </a:p>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What evidence do we have about the </a:t>
            </a:r>
            <a:r>
              <a:rPr kumimoji="0" lang="en-GB" sz="5600" b="1"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impact we make to children</a:t>
            </a: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a:t>
            </a: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I</a:t>
            </a:r>
            <a:r>
              <a:rPr kumimoji="0" lang="en-GB" sz="5600" b="0" i="0" u="none" strike="noStrike" kern="1200" cap="none" spc="0" normalizeH="0" baseline="0" noProof="0" dirty="0">
                <a:ln>
                  <a:noFill/>
                </a:ln>
                <a:solidFill>
                  <a:prstClr val="black"/>
                </a:solidFill>
                <a:effectLst/>
                <a:highlight>
                  <a:srgbClr val="FFFF00"/>
                </a:highlight>
                <a:uLnTx/>
                <a:uFillTx/>
                <a:latin typeface="Gill Sans Nova" panose="020B0604020202020204" pitchFamily="34" charset="0"/>
                <a:ea typeface="+mn-ea"/>
                <a:cs typeface="+mn-cs"/>
              </a:rPr>
              <a:t>n the last 3 months, </a:t>
            </a:r>
            <a:r>
              <a:rPr kumimoji="0" lang="en-GB" sz="5600" b="1" i="0" u="none" strike="noStrike" kern="1200" cap="none" spc="0" normalizeH="0" baseline="0" noProof="0" dirty="0">
                <a:ln>
                  <a:noFill/>
                </a:ln>
                <a:solidFill>
                  <a:prstClr val="black"/>
                </a:solidFill>
                <a:effectLst/>
                <a:highlight>
                  <a:srgbClr val="FFFF00"/>
                </a:highlight>
                <a:uLnTx/>
                <a:uFillTx/>
                <a:latin typeface="Gill Sans Nova" panose="020B0604020202020204" pitchFamily="34" charset="0"/>
                <a:ea typeface="+mn-ea"/>
                <a:cs typeface="+mn-cs"/>
              </a:rPr>
              <a:t>2359 Quality Audits </a:t>
            </a:r>
            <a:r>
              <a:rPr kumimoji="0" lang="en-GB" sz="5600" b="0" i="0" u="none" strike="noStrike" kern="1200" cap="none" spc="0" normalizeH="0" baseline="0" noProof="0" dirty="0">
                <a:ln>
                  <a:noFill/>
                </a:ln>
                <a:solidFill>
                  <a:prstClr val="black"/>
                </a:solidFill>
                <a:effectLst/>
                <a:highlight>
                  <a:srgbClr val="FFFF00"/>
                </a:highlight>
                <a:uLnTx/>
                <a:uFillTx/>
                <a:latin typeface="Gill Sans Nova" panose="020B0604020202020204" pitchFamily="34" charset="0"/>
                <a:ea typeface="+mn-ea"/>
                <a:cs typeface="+mn-cs"/>
              </a:rPr>
              <a:t>have been conducted by managers working closely with practitioners to ensure quality of work is maintained in live casework</a:t>
            </a: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5600" b="1" i="0" u="none" strike="noStrike" kern="1200" cap="none" spc="0" normalizeH="0" baseline="0" noProof="0" dirty="0">
                <a:ln>
                  <a:noFill/>
                </a:ln>
                <a:solidFill>
                  <a:prstClr val="black"/>
                </a:solidFill>
                <a:effectLst/>
                <a:highlight>
                  <a:srgbClr val="FFFF00"/>
                </a:highlight>
                <a:uLnTx/>
                <a:uFillTx/>
                <a:latin typeface="Gill Sans Nova" panose="020B0604020202020204" pitchFamily="34" charset="0"/>
                <a:ea typeface="+mn-ea"/>
                <a:cs typeface="+mn-cs"/>
              </a:rPr>
              <a:t>79% of work is graded by managers as good or outstanding</a:t>
            </a:r>
            <a:r>
              <a:rPr kumimoji="0" lang="en-GB" sz="5600" b="0" i="0" u="none" strike="noStrike" kern="1200" cap="none" spc="0" normalizeH="0" baseline="0" noProof="0" dirty="0">
                <a:ln>
                  <a:noFill/>
                </a:ln>
                <a:solidFill>
                  <a:prstClr val="black"/>
                </a:solidFill>
                <a:effectLst/>
                <a:highlight>
                  <a:srgbClr val="FFFF00"/>
                </a:highlight>
                <a:uLnTx/>
                <a:uFillTx/>
                <a:latin typeface="Gill Sans Nova" panose="020B0604020202020204" pitchFamily="34" charset="0"/>
                <a:ea typeface="+mn-ea"/>
                <a:cs typeface="+mn-cs"/>
              </a:rPr>
              <a:t>. </a:t>
            </a:r>
            <a:r>
              <a:rPr kumimoji="0" lang="en-GB" sz="5600" i="0" u="none" strike="noStrike" kern="1200" cap="none" spc="0" normalizeH="0" baseline="0" noProof="0" dirty="0">
                <a:ln>
                  <a:noFill/>
                </a:ln>
                <a:solidFill>
                  <a:prstClr val="black"/>
                </a:solidFill>
                <a:effectLst/>
                <a:highlight>
                  <a:srgbClr val="FFFF00"/>
                </a:highlight>
                <a:uLnTx/>
                <a:uFillTx/>
                <a:latin typeface="Gill Sans Nova" panose="020B0604020202020204" pitchFamily="34" charset="0"/>
                <a:ea typeface="+mn-ea"/>
                <a:cs typeface="+mn-cs"/>
              </a:rPr>
              <a:t>This will be benchmarked by two </a:t>
            </a:r>
            <a:r>
              <a:rPr lang="en-GB" sz="5600" dirty="0">
                <a:solidFill>
                  <a:prstClr val="black"/>
                </a:solidFill>
                <a:highlight>
                  <a:srgbClr val="FFFF00"/>
                </a:highlight>
                <a:latin typeface="Gill Sans Nova" panose="020B0604020202020204" pitchFamily="34" charset="0"/>
              </a:rPr>
              <a:t>forth</a:t>
            </a:r>
            <a:r>
              <a:rPr kumimoji="0" lang="en-GB" sz="5600" i="0" u="none" strike="noStrike" kern="1200" cap="none" spc="0" normalizeH="0" baseline="0" noProof="0" dirty="0">
                <a:ln>
                  <a:noFill/>
                </a:ln>
                <a:solidFill>
                  <a:prstClr val="black"/>
                </a:solidFill>
                <a:effectLst/>
                <a:highlight>
                  <a:srgbClr val="FFFF00"/>
                </a:highlight>
                <a:uLnTx/>
                <a:uFillTx/>
                <a:latin typeface="Gill Sans Nova" panose="020B0604020202020204" pitchFamily="34" charset="0"/>
                <a:ea typeface="+mn-ea"/>
                <a:cs typeface="+mn-cs"/>
              </a:rPr>
              <a:t>coming audits </a:t>
            </a: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5600" b="1"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‘Children seen’ audit </a:t>
            </a: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starting next week – will provide an overview of quality and impact of our direct work with children during the last 3 months, which will also inform us about the impact of ‘how’ we engaged children, either remotely or in person</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During a feedback study during April – June, 186 interviews took place with children and families. 90% of children ‘agreed a lot’ and ‘agreed somewhat’ with the statement “</a:t>
            </a:r>
            <a:r>
              <a:rPr kumimoji="0" lang="en-GB" sz="5600" b="1"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my Cafcass worker listened to me’</a:t>
            </a: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  And 82%‘agreed a lot’ and ‘agreed somewhat’ with the statement “</a:t>
            </a:r>
            <a:r>
              <a:rPr kumimoji="0" lang="en-GB" sz="5600" b="1"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I think my Cafcass worker will help me’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The </a:t>
            </a:r>
            <a:r>
              <a:rPr kumimoji="0" lang="en-GB" sz="5600" b="1"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number of complaints received during April – August decreased to 476</a:t>
            </a: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 compared to 613 same period last year.  </a:t>
            </a:r>
            <a:r>
              <a:rPr kumimoji="0" lang="en-GB" sz="5600" b="1"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Compliments received in the same period increased </a:t>
            </a:r>
            <a:r>
              <a:rPr kumimoji="0" lang="en-GB" sz="56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to 438, compared to 360 in the same period last year. </a:t>
            </a:r>
          </a:p>
          <a:p>
            <a:pPr marL="914400" marR="0" lvl="2"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02979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7" name="Content Placeholder 5">
            <a:extLst>
              <a:ext uri="{FF2B5EF4-FFF2-40B4-BE49-F238E27FC236}">
                <a16:creationId xmlns:a16="http://schemas.microsoft.com/office/drawing/2014/main" id="{BF8E3D4C-C3AB-4D29-8B65-CB2D7E383C49}"/>
              </a:ext>
            </a:extLst>
          </p:cNvPr>
          <p:cNvSpPr txBox="1">
            <a:spLocks/>
          </p:cNvSpPr>
          <p:nvPr/>
        </p:nvSpPr>
        <p:spPr>
          <a:xfrm>
            <a:off x="-97972" y="744416"/>
            <a:ext cx="12192001" cy="58163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We have held a further partners’ development day in July 2020 </a:t>
            </a:r>
          </a:p>
          <a:p>
            <a:pPr marL="1371600" marR="0" lvl="2"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Principles of ‘Restorative Practice’</a:t>
            </a:r>
          </a:p>
          <a:p>
            <a:pPr marL="1371600" marR="0" lvl="2"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designed the conversations to understand how children and families experience us and agree how we could do things better in future. </a:t>
            </a:r>
            <a:r>
              <a:rPr kumimoji="0" lang="en-GB" sz="2000" b="1"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These conversations are a key recruitment route to the Forum and set the tone of the relationship. </a:t>
            </a:r>
            <a:endParaRPr kumimoji="0" lang="en-GB" sz="20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endParaRP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Currently refining approach, and identifying potential candidates, so first conversations can take place early November. </a:t>
            </a: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Review approach in next partner development event (end November) consider adaptation for conversations with children &amp; young people. </a:t>
            </a: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Train FJYPB leads to run ‘How was it for you?’ conversations with children &amp; young people who have complained/given feedback</a:t>
            </a: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rPr>
              <a:t>Subset of adults and children invited to become members of Family Forum.  First meeting Spring 2021  </a:t>
            </a: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endParaRPr>
          </a:p>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5" name="Title 1">
            <a:extLst>
              <a:ext uri="{FF2B5EF4-FFF2-40B4-BE49-F238E27FC236}">
                <a16:creationId xmlns:a16="http://schemas.microsoft.com/office/drawing/2014/main" id="{436C9109-4BDA-48EE-8DCE-F2D2B2BE84A4}"/>
              </a:ext>
            </a:extLst>
          </p:cNvPr>
          <p:cNvSpPr txBox="1">
            <a:spLocks/>
          </p:cNvSpPr>
          <p:nvPr/>
        </p:nvSpPr>
        <p:spPr>
          <a:xfrm>
            <a:off x="306353" y="0"/>
            <a:ext cx="6952737" cy="63521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Family Forum Development &amp; Next Steps: TW</a:t>
            </a:r>
          </a:p>
        </p:txBody>
      </p:sp>
    </p:spTree>
    <p:extLst>
      <p:ext uri="{BB962C8B-B14F-4D97-AF65-F5344CB8AC3E}">
        <p14:creationId xmlns:p14="http://schemas.microsoft.com/office/powerpoint/2010/main" val="170720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77E9A-B575-4348-A32D-89046D9037C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9843" b="96063" l="2000" r="96350">
                        <a14:foregroundMark x1="4950" y1="25984" x2="4950" y2="25984"/>
                        <a14:foregroundMark x1="4950" y1="25984" x2="4950" y2="25984"/>
                        <a14:foregroundMark x1="4600" y1="78346" x2="4600" y2="78346"/>
                        <a14:foregroundMark x1="2400" y1="57087" x2="2400" y2="57087"/>
                        <a14:foregroundMark x1="16900" y1="84252" x2="16900" y2="84252"/>
                        <a14:foregroundMark x1="2050" y1="74016" x2="2050" y2="74016"/>
                        <a14:foregroundMark x1="23750" y1="67323" x2="23750" y2="67323"/>
                        <a14:foregroundMark x1="26800" y1="75197" x2="26800" y2="75197"/>
                        <a14:foregroundMark x1="4200" y1="22047" x2="4200" y2="22047"/>
                        <a14:foregroundMark x1="78550" y1="96063" x2="78550" y2="96063"/>
                        <a14:foregroundMark x1="83500" y1="92126" x2="83500" y2="92126"/>
                        <a14:foregroundMark x1="86300" y1="77165" x2="86300" y2="77165"/>
                        <a14:foregroundMark x1="86450" y1="59055" x2="86450" y2="62205"/>
                        <a14:foregroundMark x1="96350" y1="61024" x2="96350" y2="61024"/>
                        <a14:foregroundMark x1="87200" y1="62992" x2="87200" y2="62992"/>
                        <a14:foregroundMark x1="87450" y1="75197" x2="87450" y2="75197"/>
                        <a14:foregroundMark x1="87950" y1="90157" x2="87950" y2="90157"/>
                        <a14:foregroundMark x1="80600" y1="83071" x2="80600" y2="83071"/>
                        <a14:foregroundMark x1="78700" y1="64173" x2="78700" y2="64173"/>
                        <a14:foregroundMark x1="68400" y1="85039" x2="68400" y2="85039"/>
                        <a14:foregroundMark x1="74100" y1="69291" x2="74100" y2="69291"/>
                        <a14:foregroundMark x1="90000" y1="38189" x2="90000" y2="38189"/>
                      </a14:backgroundRemoval>
                    </a14:imgEffect>
                  </a14:imgLayer>
                </a14:imgProps>
              </a:ext>
            </a:extLst>
          </a:blip>
          <a:stretch>
            <a:fillRect/>
          </a:stretch>
        </p:blipFill>
        <p:spPr>
          <a:xfrm>
            <a:off x="0" y="5332579"/>
            <a:ext cx="12192000" cy="1525421"/>
          </a:xfrm>
          <a:prstGeom prst="rect">
            <a:avLst/>
          </a:prstGeom>
        </p:spPr>
      </p:pic>
      <p:grpSp>
        <p:nvGrpSpPr>
          <p:cNvPr id="2" name="Group 2">
            <a:extLst>
              <a:ext uri="{FF2B5EF4-FFF2-40B4-BE49-F238E27FC236}">
                <a16:creationId xmlns:a16="http://schemas.microsoft.com/office/drawing/2014/main" id="{A1C29C6A-0D08-4AC3-8354-3C751EB15628}"/>
              </a:ext>
            </a:extLst>
          </p:cNvPr>
          <p:cNvGrpSpPr>
            <a:grpSpLocks/>
          </p:cNvGrpSpPr>
          <p:nvPr/>
        </p:nvGrpSpPr>
        <p:grpSpPr bwMode="auto">
          <a:xfrm>
            <a:off x="314023" y="802777"/>
            <a:ext cx="5580000" cy="2160000"/>
            <a:chOff x="103550099" y="107165213"/>
            <a:chExt cx="5760000" cy="1656000"/>
          </a:xfrm>
        </p:grpSpPr>
        <p:sp>
          <p:nvSpPr>
            <p:cNvPr id="5" name="AutoShape 3">
              <a:extLst>
                <a:ext uri="{FF2B5EF4-FFF2-40B4-BE49-F238E27FC236}">
                  <a16:creationId xmlns:a16="http://schemas.microsoft.com/office/drawing/2014/main" id="{B63BD58A-A247-4F8D-8D15-CBB5890CA325}"/>
                </a:ext>
              </a:extLst>
            </p:cNvPr>
            <p:cNvSpPr>
              <a:spLocks noChangeArrowheads="1"/>
            </p:cNvSpPr>
            <p:nvPr/>
          </p:nvSpPr>
          <p:spPr bwMode="auto">
            <a:xfrm>
              <a:off x="103550099" y="107165213"/>
              <a:ext cx="5760000" cy="1656000"/>
            </a:xfrm>
            <a:prstGeom prst="roundRect">
              <a:avLst>
                <a:gd name="adj" fmla="val 16667"/>
              </a:avLst>
            </a:prstGeom>
            <a:solidFill>
              <a:srgbClr val="FFFFFF"/>
            </a:solidFill>
            <a:ln w="31750" algn="ctr">
              <a:solidFill>
                <a:srgbClr val="9E9E9E"/>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6" name="Text Box 4">
              <a:extLst>
                <a:ext uri="{FF2B5EF4-FFF2-40B4-BE49-F238E27FC236}">
                  <a16:creationId xmlns:a16="http://schemas.microsoft.com/office/drawing/2014/main" id="{092A5CD9-4149-4392-9847-299B10B84BB4}"/>
                </a:ext>
              </a:extLst>
            </p:cNvPr>
            <p:cNvSpPr txBox="1">
              <a:spLocks noChangeArrowheads="1"/>
            </p:cNvSpPr>
            <p:nvPr/>
          </p:nvSpPr>
          <p:spPr bwMode="auto">
            <a:xfrm>
              <a:off x="104842039" y="107292570"/>
              <a:ext cx="3811555" cy="4486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latin typeface="Gill Sans MT" panose="020B0502020104020203" pitchFamily="34" charset="0"/>
                </a:rPr>
                <a:t>COVID – 19, impact data and backlogs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29" name="Picture 5">
              <a:extLst>
                <a:ext uri="{FF2B5EF4-FFF2-40B4-BE49-F238E27FC236}">
                  <a16:creationId xmlns:a16="http://schemas.microsoft.com/office/drawing/2014/main" id="{93667A20-91CF-45E9-BC35-2D3F8F233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19738" y="107306384"/>
              <a:ext cx="782876" cy="1388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6">
              <a:extLst>
                <a:ext uri="{FF2B5EF4-FFF2-40B4-BE49-F238E27FC236}">
                  <a16:creationId xmlns:a16="http://schemas.microsoft.com/office/drawing/2014/main" id="{CF834C91-674A-46A7-9885-505587834954}"/>
                </a:ext>
              </a:extLst>
            </p:cNvPr>
            <p:cNvSpPr txBox="1">
              <a:spLocks noChangeArrowheads="1"/>
            </p:cNvSpPr>
            <p:nvPr/>
          </p:nvSpPr>
          <p:spPr bwMode="auto">
            <a:xfrm>
              <a:off x="104707868" y="107772206"/>
              <a:ext cx="4095345" cy="8774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Covid – 19 Overview -JT</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Data - JT </a:t>
              </a:r>
              <a:endParaRPr kumimoji="0" lang="en-GB" altLang="en-US" sz="1200" b="0" i="0" u="none" strike="noStrike" cap="none" normalizeH="0" baseline="0" dirty="0">
                <a:ln>
                  <a:noFill/>
                </a:ln>
                <a:solidFill>
                  <a:srgbClr val="000000"/>
                </a:solidFill>
                <a:effectLst/>
                <a:latin typeface="Gill Sans MT" panose="020B0502020104020203" pitchFamily="34" charset="0"/>
              </a:endParaRP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Immediate actions to relieve pressure and prioritisation - AO</a:t>
              </a:r>
            </a:p>
          </p:txBody>
        </p:sp>
      </p:grpSp>
      <p:grpSp>
        <p:nvGrpSpPr>
          <p:cNvPr id="13" name="Group 12">
            <a:extLst>
              <a:ext uri="{FF2B5EF4-FFF2-40B4-BE49-F238E27FC236}">
                <a16:creationId xmlns:a16="http://schemas.microsoft.com/office/drawing/2014/main" id="{E6B3C263-8EAA-40A6-8567-8B43F3B08896}"/>
              </a:ext>
            </a:extLst>
          </p:cNvPr>
          <p:cNvGrpSpPr>
            <a:grpSpLocks/>
          </p:cNvGrpSpPr>
          <p:nvPr/>
        </p:nvGrpSpPr>
        <p:grpSpPr bwMode="auto">
          <a:xfrm>
            <a:off x="6103994" y="794261"/>
            <a:ext cx="5580000" cy="2160000"/>
            <a:chOff x="103442210" y="109361540"/>
            <a:chExt cx="5760000" cy="1656000"/>
          </a:xfrm>
        </p:grpSpPr>
        <p:sp>
          <p:nvSpPr>
            <p:cNvPr id="14" name="AutoShape 13">
              <a:extLst>
                <a:ext uri="{FF2B5EF4-FFF2-40B4-BE49-F238E27FC236}">
                  <a16:creationId xmlns:a16="http://schemas.microsoft.com/office/drawing/2014/main" id="{65843E6F-0E26-4978-8629-BC6917F16358}"/>
                </a:ext>
              </a:extLst>
            </p:cNvPr>
            <p:cNvSpPr>
              <a:spLocks noChangeArrowheads="1"/>
            </p:cNvSpPr>
            <p:nvPr/>
          </p:nvSpPr>
          <p:spPr bwMode="auto">
            <a:xfrm>
              <a:off x="103442210" y="109361540"/>
              <a:ext cx="5760000" cy="1656000"/>
            </a:xfrm>
            <a:prstGeom prst="roundRect">
              <a:avLst>
                <a:gd name="adj" fmla="val 16667"/>
              </a:avLst>
            </a:prstGeom>
            <a:solidFill>
              <a:srgbClr val="FFFFFF"/>
            </a:solidFill>
            <a:ln w="31750" algn="ctr">
              <a:solidFill>
                <a:srgbClr val="FFC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pic>
          <p:nvPicPr>
            <p:cNvPr id="1038" name="Picture 14">
              <a:extLst>
                <a:ext uri="{FF2B5EF4-FFF2-40B4-BE49-F238E27FC236}">
                  <a16:creationId xmlns:a16="http://schemas.microsoft.com/office/drawing/2014/main" id="{EC5EDB3F-53BF-4564-AD8E-09C599AE4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22567" y="109505069"/>
              <a:ext cx="1311702" cy="13394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5" name="Text Box 15">
              <a:extLst>
                <a:ext uri="{FF2B5EF4-FFF2-40B4-BE49-F238E27FC236}">
                  <a16:creationId xmlns:a16="http://schemas.microsoft.com/office/drawing/2014/main" id="{7449FD07-B31E-452F-A499-5838D6DB8415}"/>
                </a:ext>
              </a:extLst>
            </p:cNvPr>
            <p:cNvSpPr txBox="1">
              <a:spLocks noChangeArrowheads="1"/>
            </p:cNvSpPr>
            <p:nvPr/>
          </p:nvSpPr>
          <p:spPr bwMode="auto">
            <a:xfrm>
              <a:off x="103860901" y="109528295"/>
              <a:ext cx="3421662" cy="6301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b="1" dirty="0">
                  <a:solidFill>
                    <a:srgbClr val="000000"/>
                  </a:solidFill>
                  <a:latin typeface="Gill Sans MT" panose="020B0502020104020203" pitchFamily="34" charset="0"/>
                </a:rPr>
                <a:t>Practice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6">
              <a:extLst>
                <a:ext uri="{FF2B5EF4-FFF2-40B4-BE49-F238E27FC236}">
                  <a16:creationId xmlns:a16="http://schemas.microsoft.com/office/drawing/2014/main" id="{70619D39-296A-4448-95D2-1A059A3C5939}"/>
                </a:ext>
              </a:extLst>
            </p:cNvPr>
            <p:cNvSpPr txBox="1">
              <a:spLocks noChangeArrowheads="1"/>
            </p:cNvSpPr>
            <p:nvPr/>
          </p:nvSpPr>
          <p:spPr bwMode="auto">
            <a:xfrm>
              <a:off x="103807562" y="109840112"/>
              <a:ext cx="3806632" cy="8365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342900" lvl="0" indent="-342900" algn="ctr" eaLnBrk="0" fontAlgn="base" hangingPunct="0">
                <a:spcBef>
                  <a:spcPct val="0"/>
                </a:spcBef>
                <a:spcAft>
                  <a:spcPct val="0"/>
                </a:spcAft>
                <a:buFont typeface="+mj-lt"/>
                <a:buAutoNum type="arabicPeriod"/>
              </a:pPr>
              <a:r>
                <a:rPr lang="en-US" altLang="en-US" sz="1200" dirty="0">
                  <a:latin typeface="Gill Sans MT" panose="020B0502020104020203" pitchFamily="34" charset="0"/>
                </a:rPr>
                <a:t>Seeing children - KG</a:t>
              </a:r>
            </a:p>
            <a:p>
              <a:pPr marL="342900" lvl="0" indent="-342900" algn="ctr" eaLnBrk="0" fontAlgn="base" hangingPunct="0">
                <a:spcBef>
                  <a:spcPct val="0"/>
                </a:spcBef>
                <a:spcAft>
                  <a:spcPct val="0"/>
                </a:spcAft>
                <a:buFont typeface="+mj-lt"/>
                <a:buAutoNum type="arabicPeriod"/>
              </a:pPr>
              <a:r>
                <a:rPr lang="en-US" altLang="en-US" sz="1200" dirty="0">
                  <a:latin typeface="Gill Sans MT" panose="020B0502020104020203" pitchFamily="34" charset="0"/>
                </a:rPr>
                <a:t>Returning to court and opening offices  - KG</a:t>
              </a:r>
            </a:p>
            <a:p>
              <a:pPr marL="342900" lvl="0" indent="-342900" algn="ctr" eaLnBrk="0" fontAlgn="base" hangingPunct="0">
                <a:spcBef>
                  <a:spcPct val="0"/>
                </a:spcBef>
                <a:spcAft>
                  <a:spcPct val="0"/>
                </a:spcAft>
                <a:buFont typeface="+mj-lt"/>
                <a:buAutoNum type="arabicPeriod"/>
              </a:pPr>
              <a:r>
                <a:rPr lang="en-US" altLang="en-US" sz="1200" dirty="0">
                  <a:latin typeface="Gill Sans MT" panose="020B0502020104020203" pitchFamily="34" charset="0"/>
                </a:rPr>
                <a:t>Learning and Improvement Board - TW</a:t>
              </a:r>
            </a:p>
            <a:p>
              <a:pPr marL="342900" lvl="0" indent="-342900" algn="ctr" eaLnBrk="0" fontAlgn="base" hangingPunct="0">
                <a:spcBef>
                  <a:spcPct val="0"/>
                </a:spcBef>
                <a:spcAft>
                  <a:spcPct val="0"/>
                </a:spcAft>
                <a:buFont typeface="+mj-lt"/>
                <a:buAutoNum type="arabicPeriod"/>
              </a:pPr>
              <a:r>
                <a:rPr lang="en-US" altLang="en-US" sz="1200" dirty="0">
                  <a:latin typeface="Gill Sans MT" panose="020B0502020104020203" pitchFamily="34" charset="0"/>
                </a:rPr>
                <a:t>Quality of Casework – AO</a:t>
              </a:r>
            </a:p>
            <a:p>
              <a:pPr marL="342900" lvl="0" indent="-342900" algn="ctr" eaLnBrk="0" fontAlgn="base" hangingPunct="0">
                <a:spcBef>
                  <a:spcPct val="0"/>
                </a:spcBef>
                <a:spcAft>
                  <a:spcPct val="0"/>
                </a:spcAft>
                <a:buFont typeface="+mj-lt"/>
                <a:buAutoNum type="arabicPeriod"/>
              </a:pPr>
              <a:r>
                <a:rPr lang="en-US" altLang="en-US" sz="1200" dirty="0">
                  <a:latin typeface="Gill Sans MT" panose="020B0502020104020203" pitchFamily="34" charset="0"/>
                </a:rPr>
                <a:t>Family Forum – TW </a:t>
              </a:r>
            </a:p>
            <a:p>
              <a:pPr marR="0" lvl="0" algn="ctr"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latin typeface="Gill Sans MT" panose="020B0502020104020203" pitchFamily="34" charset="0"/>
              </a:endParaRPr>
            </a:p>
            <a:p>
              <a:pPr marL="342900" marR="0" lvl="0" indent="-342900" algn="ctr"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7" name="Group 17">
            <a:extLst>
              <a:ext uri="{FF2B5EF4-FFF2-40B4-BE49-F238E27FC236}">
                <a16:creationId xmlns:a16="http://schemas.microsoft.com/office/drawing/2014/main" id="{3994789A-2B12-43B1-9DE9-EB53B7AFDAA8}"/>
              </a:ext>
            </a:extLst>
          </p:cNvPr>
          <p:cNvGrpSpPr>
            <a:grpSpLocks/>
          </p:cNvGrpSpPr>
          <p:nvPr/>
        </p:nvGrpSpPr>
        <p:grpSpPr bwMode="auto">
          <a:xfrm>
            <a:off x="324658" y="3153238"/>
            <a:ext cx="5580000" cy="2160000"/>
            <a:chOff x="103472274" y="111274793"/>
            <a:chExt cx="5578995" cy="2160307"/>
          </a:xfrm>
        </p:grpSpPr>
        <p:sp>
          <p:nvSpPr>
            <p:cNvPr id="18" name="AutoShape 18">
              <a:extLst>
                <a:ext uri="{FF2B5EF4-FFF2-40B4-BE49-F238E27FC236}">
                  <a16:creationId xmlns:a16="http://schemas.microsoft.com/office/drawing/2014/main" id="{E1D76FDA-5402-4D8B-AE67-5161B6203230}"/>
                </a:ext>
              </a:extLst>
            </p:cNvPr>
            <p:cNvSpPr>
              <a:spLocks noChangeArrowheads="1"/>
            </p:cNvSpPr>
            <p:nvPr/>
          </p:nvSpPr>
          <p:spPr bwMode="auto">
            <a:xfrm>
              <a:off x="103472274" y="111274793"/>
              <a:ext cx="5578995" cy="2160307"/>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19" name="Text Box 19">
              <a:extLst>
                <a:ext uri="{FF2B5EF4-FFF2-40B4-BE49-F238E27FC236}">
                  <a16:creationId xmlns:a16="http://schemas.microsoft.com/office/drawing/2014/main" id="{9019378B-A896-45A7-9D6F-C0FE88575939}"/>
                </a:ext>
              </a:extLst>
            </p:cNvPr>
            <p:cNvSpPr txBox="1">
              <a:spLocks noChangeArrowheads="1"/>
            </p:cNvSpPr>
            <p:nvPr/>
          </p:nvSpPr>
          <p:spPr bwMode="auto">
            <a:xfrm>
              <a:off x="104510417" y="111409252"/>
              <a:ext cx="4039261" cy="4850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b="1" dirty="0">
                  <a:solidFill>
                    <a:srgbClr val="000000"/>
                  </a:solidFill>
                  <a:latin typeface="Gill Sans MT" panose="020B0502020104020203" pitchFamily="34" charset="0"/>
                </a:rPr>
                <a:t>People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4" name="Picture 20">
              <a:extLst>
                <a:ext uri="{FF2B5EF4-FFF2-40B4-BE49-F238E27FC236}">
                  <a16:creationId xmlns:a16="http://schemas.microsoft.com/office/drawing/2014/main" id="{6AA5CA3C-7F06-42D0-9509-019547208E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587968" y="111428596"/>
              <a:ext cx="1060796" cy="13534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0" name="Text Box 21">
              <a:extLst>
                <a:ext uri="{FF2B5EF4-FFF2-40B4-BE49-F238E27FC236}">
                  <a16:creationId xmlns:a16="http://schemas.microsoft.com/office/drawing/2014/main" id="{4A478299-8EA6-4641-BF6D-91F5C56E1CD0}"/>
                </a:ext>
              </a:extLst>
            </p:cNvPr>
            <p:cNvSpPr txBox="1">
              <a:spLocks noChangeArrowheads="1"/>
            </p:cNvSpPr>
            <p:nvPr/>
          </p:nvSpPr>
          <p:spPr bwMode="auto">
            <a:xfrm>
              <a:off x="104622705" y="111779446"/>
              <a:ext cx="4153710" cy="7684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Staff surveys and feedback - NG </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Securing additional staff - NG</a:t>
              </a:r>
              <a:endParaRPr kumimoji="0" lang="en-GB" altLang="en-US" sz="1200" b="0" i="0" u="none" strike="noStrike" cap="none" normalizeH="0" baseline="0" dirty="0">
                <a:ln>
                  <a:noFill/>
                </a:ln>
                <a:solidFill>
                  <a:srgbClr val="000000"/>
                </a:solidFill>
                <a:effectLst/>
                <a:latin typeface="Gill Sans MT" panose="020B0502020104020203" pitchFamily="34" charset="0"/>
              </a:endParaRP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Equality , Diversity and Inclusion –  TW</a:t>
              </a:r>
            </a:p>
          </p:txBody>
        </p:sp>
      </p:grpSp>
      <p:grpSp>
        <p:nvGrpSpPr>
          <p:cNvPr id="21" name="Group 22">
            <a:extLst>
              <a:ext uri="{FF2B5EF4-FFF2-40B4-BE49-F238E27FC236}">
                <a16:creationId xmlns:a16="http://schemas.microsoft.com/office/drawing/2014/main" id="{16ABBA9D-F421-473A-B05C-C6DFD4A0E78A}"/>
              </a:ext>
            </a:extLst>
          </p:cNvPr>
          <p:cNvGrpSpPr>
            <a:grpSpLocks/>
          </p:cNvGrpSpPr>
          <p:nvPr/>
        </p:nvGrpSpPr>
        <p:grpSpPr bwMode="auto">
          <a:xfrm>
            <a:off x="6131435" y="3153238"/>
            <a:ext cx="5580000" cy="2160000"/>
            <a:chOff x="103793064" y="113274317"/>
            <a:chExt cx="5553295" cy="1964838"/>
          </a:xfrm>
        </p:grpSpPr>
        <p:sp>
          <p:nvSpPr>
            <p:cNvPr id="22" name="AutoShape 23">
              <a:extLst>
                <a:ext uri="{FF2B5EF4-FFF2-40B4-BE49-F238E27FC236}">
                  <a16:creationId xmlns:a16="http://schemas.microsoft.com/office/drawing/2014/main" id="{47364A5C-748A-443E-BB9F-5254F080D0C9}"/>
                </a:ext>
              </a:extLst>
            </p:cNvPr>
            <p:cNvSpPr>
              <a:spLocks noChangeArrowheads="1"/>
            </p:cNvSpPr>
            <p:nvPr/>
          </p:nvSpPr>
          <p:spPr bwMode="auto">
            <a:xfrm>
              <a:off x="103793064" y="113274317"/>
              <a:ext cx="5553295" cy="1964838"/>
            </a:xfrm>
            <a:prstGeom prst="roundRect">
              <a:avLst>
                <a:gd name="adj" fmla="val 16667"/>
              </a:avLst>
            </a:prstGeom>
            <a:solidFill>
              <a:srgbClr val="FFFFFF"/>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23" name="Text Box 24">
              <a:extLst>
                <a:ext uri="{FF2B5EF4-FFF2-40B4-BE49-F238E27FC236}">
                  <a16:creationId xmlns:a16="http://schemas.microsoft.com/office/drawing/2014/main" id="{8B698990-4223-4D43-805D-431EB39177C5}"/>
                </a:ext>
              </a:extLst>
            </p:cNvPr>
            <p:cNvSpPr txBox="1">
              <a:spLocks noChangeArrowheads="1"/>
            </p:cNvSpPr>
            <p:nvPr/>
          </p:nvSpPr>
          <p:spPr bwMode="auto">
            <a:xfrm>
              <a:off x="103893555" y="113418598"/>
              <a:ext cx="4777075" cy="61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b="1" dirty="0">
                  <a:solidFill>
                    <a:srgbClr val="000000"/>
                  </a:solidFill>
                  <a:latin typeface="Gill Sans MT" panose="020B0502020104020203" pitchFamily="34" charset="0"/>
                </a:rPr>
                <a:t>Partners and organisation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9" name="Picture 25">
              <a:extLst>
                <a:ext uri="{FF2B5EF4-FFF2-40B4-BE49-F238E27FC236}">
                  <a16:creationId xmlns:a16="http://schemas.microsoft.com/office/drawing/2014/main" id="{C46CD1DF-4F33-48A0-B9B9-A4751C27F6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00847" y="113648457"/>
              <a:ext cx="1013088" cy="15138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4" name="Text Box 26">
              <a:extLst>
                <a:ext uri="{FF2B5EF4-FFF2-40B4-BE49-F238E27FC236}">
                  <a16:creationId xmlns:a16="http://schemas.microsoft.com/office/drawing/2014/main" id="{6CEA039A-4B92-4650-8AF0-E109A88DE3EA}"/>
                </a:ext>
              </a:extLst>
            </p:cNvPr>
            <p:cNvSpPr txBox="1">
              <a:spLocks noChangeArrowheads="1"/>
            </p:cNvSpPr>
            <p:nvPr/>
          </p:nvSpPr>
          <p:spPr bwMode="auto">
            <a:xfrm>
              <a:off x="103988771" y="113711340"/>
              <a:ext cx="4212076" cy="88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Recovery planning – JT</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Priorities for reform  - TW/JT</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Public Law Snapshot </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Ofsted  - JT</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Budget overview and comprehensive spending review  - JB </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200" b="0" i="0" u="none" strike="noStrike" cap="none" normalizeH="0" baseline="0" dirty="0">
                  <a:ln>
                    <a:noFill/>
                  </a:ln>
                  <a:solidFill>
                    <a:srgbClr val="000000"/>
                  </a:solidFill>
                  <a:effectLst/>
                  <a:latin typeface="Gill Sans MT" panose="020B0502020104020203" pitchFamily="34" charset="0"/>
                </a:rPr>
                <a:t>Annual report – MH</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1200" dirty="0">
                  <a:solidFill>
                    <a:srgbClr val="000000"/>
                  </a:solidFill>
                  <a:latin typeface="Gill Sans MT" panose="020B0502020104020203" pitchFamily="34" charset="0"/>
                </a:rPr>
                <a:t>Three year strategy - TW</a:t>
              </a:r>
              <a:endParaRPr kumimoji="0" lang="en-GB" altLang="en-US" sz="1200" b="0" i="0" u="none" strike="noStrike" cap="none" normalizeH="0" baseline="0" dirty="0">
                <a:ln>
                  <a:noFill/>
                </a:ln>
                <a:solidFill>
                  <a:srgbClr val="000000"/>
                </a:solidFill>
                <a:effectLst/>
                <a:latin typeface="Gill Sans MT" panose="020B0502020104020203" pitchFamily="34" charset="0"/>
              </a:endParaRPr>
            </a:p>
          </p:txBody>
        </p:sp>
      </p:grpSp>
    </p:spTree>
    <p:extLst>
      <p:ext uri="{BB962C8B-B14F-4D97-AF65-F5344CB8AC3E}">
        <p14:creationId xmlns:p14="http://schemas.microsoft.com/office/powerpoint/2010/main" val="258394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99de3d9-719b-4a3b-a0ad-6514d224d005@GBRP123">
            <a:extLst>
              <a:ext uri="{FF2B5EF4-FFF2-40B4-BE49-F238E27FC236}">
                <a16:creationId xmlns:a16="http://schemas.microsoft.com/office/drawing/2014/main" id="{F4112329-4889-498E-91B0-6068E64B7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231" y="271249"/>
            <a:ext cx="9104313"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Marker">
            <a:extLst>
              <a:ext uri="{FF2B5EF4-FFF2-40B4-BE49-F238E27FC236}">
                <a16:creationId xmlns:a16="http://schemas.microsoft.com/office/drawing/2014/main" id="{28D380FE-8DB6-40FF-92D5-FEABB617D89E}"/>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7767" y="1429157"/>
            <a:ext cx="460794" cy="478253"/>
          </a:xfrm>
        </p:spPr>
      </p:pic>
      <p:pic>
        <p:nvPicPr>
          <p:cNvPr id="6" name="Picture 5">
            <a:extLst>
              <a:ext uri="{FF2B5EF4-FFF2-40B4-BE49-F238E27FC236}">
                <a16:creationId xmlns:a16="http://schemas.microsoft.com/office/drawing/2014/main" id="{973456BD-EEC9-4FA1-AF30-41EB51BD4BF0}"/>
              </a:ext>
            </a:extLst>
          </p:cNvPr>
          <p:cNvPicPr>
            <a:picLocks noChangeAspect="1"/>
          </p:cNvPicPr>
          <p:nvPr/>
        </p:nvPicPr>
        <p:blipFill>
          <a:blip r:embed="rId6">
            <a:alphaModFix amt="20000"/>
          </a:blip>
          <a:stretch>
            <a:fillRect/>
          </a:stretch>
        </p:blipFill>
        <p:spPr>
          <a:xfrm>
            <a:off x="0" y="5334000"/>
            <a:ext cx="12192000" cy="1524000"/>
          </a:xfrm>
          <a:prstGeom prst="rect">
            <a:avLst/>
          </a:prstGeom>
        </p:spPr>
      </p:pic>
      <p:sp>
        <p:nvSpPr>
          <p:cNvPr id="8" name="TextBox 7">
            <a:extLst>
              <a:ext uri="{FF2B5EF4-FFF2-40B4-BE49-F238E27FC236}">
                <a16:creationId xmlns:a16="http://schemas.microsoft.com/office/drawing/2014/main" id="{5E6DB155-3F35-48A4-971C-FE855BD07744}"/>
              </a:ext>
            </a:extLst>
          </p:cNvPr>
          <p:cNvSpPr txBox="1"/>
          <p:nvPr/>
        </p:nvSpPr>
        <p:spPr>
          <a:xfrm>
            <a:off x="2717816" y="590177"/>
            <a:ext cx="1665128" cy="954107"/>
          </a:xfrm>
          <a:prstGeom prst="rect">
            <a:avLst/>
          </a:prstGeom>
          <a:noFill/>
          <a:ln w="1905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Complaint/ feedback received or poor practice is identified</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56D90A86-D985-4B3B-B64D-A21357F0191E}"/>
              </a:ext>
            </a:extLst>
          </p:cNvPr>
          <p:cNvSpPr txBox="1"/>
          <p:nvPr/>
        </p:nvSpPr>
        <p:spPr>
          <a:xfrm>
            <a:off x="849764" y="3997146"/>
            <a:ext cx="1952893" cy="1569660"/>
          </a:xfrm>
          <a:prstGeom prst="rect">
            <a:avLst/>
          </a:prstGeom>
          <a:noFill/>
          <a:ln w="19050">
            <a:solidFill>
              <a:srgbClr val="AA258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Option of an ‘How was it for You’ meeting for the child and a ‘Putting it right’ conversation for the parent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pic>
        <p:nvPicPr>
          <p:cNvPr id="16" name="Content Placeholder 6" descr="Marker">
            <a:extLst>
              <a:ext uri="{FF2B5EF4-FFF2-40B4-BE49-F238E27FC236}">
                <a16:creationId xmlns:a16="http://schemas.microsoft.com/office/drawing/2014/main" id="{9635C66C-0A21-49F3-85E0-6A6451AC68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4863" y="3101714"/>
            <a:ext cx="515025" cy="513476"/>
          </a:xfrm>
          <a:prstGeom prst="rect">
            <a:avLst/>
          </a:prstGeom>
        </p:spPr>
      </p:pic>
      <p:sp>
        <p:nvSpPr>
          <p:cNvPr id="15" name="TextBox 14">
            <a:extLst>
              <a:ext uri="{FF2B5EF4-FFF2-40B4-BE49-F238E27FC236}">
                <a16:creationId xmlns:a16="http://schemas.microsoft.com/office/drawing/2014/main" id="{8422863C-EC9C-41AB-8817-E8A5150A0F81}"/>
              </a:ext>
            </a:extLst>
          </p:cNvPr>
          <p:cNvSpPr txBox="1"/>
          <p:nvPr/>
        </p:nvSpPr>
        <p:spPr>
          <a:xfrm>
            <a:off x="5713175" y="1443336"/>
            <a:ext cx="1811056" cy="738664"/>
          </a:xfrm>
          <a:prstGeom prst="rect">
            <a:avLst/>
          </a:prstGeom>
          <a:noFill/>
          <a:ln w="1905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‘How was it for you?’ or ‘Putting it Right’ conversations</a:t>
            </a:r>
          </a:p>
        </p:txBody>
      </p:sp>
      <p:pic>
        <p:nvPicPr>
          <p:cNvPr id="18" name="Content Placeholder 6" descr="Marker">
            <a:extLst>
              <a:ext uri="{FF2B5EF4-FFF2-40B4-BE49-F238E27FC236}">
                <a16:creationId xmlns:a16="http://schemas.microsoft.com/office/drawing/2014/main" id="{DEB20CF2-C7DB-4899-93E2-80CBBF7361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07692" y="3428600"/>
            <a:ext cx="491173" cy="539321"/>
          </a:xfrm>
          <a:prstGeom prst="rect">
            <a:avLst/>
          </a:prstGeom>
        </p:spPr>
      </p:pic>
      <p:cxnSp>
        <p:nvCxnSpPr>
          <p:cNvPr id="24" name="Connector: Elbow 23">
            <a:extLst>
              <a:ext uri="{FF2B5EF4-FFF2-40B4-BE49-F238E27FC236}">
                <a16:creationId xmlns:a16="http://schemas.microsoft.com/office/drawing/2014/main" id="{18B06754-9EBF-4EAD-950E-2D719F808900}"/>
              </a:ext>
            </a:extLst>
          </p:cNvPr>
          <p:cNvCxnSpPr>
            <a:cxnSpLocks/>
            <a:stCxn id="8" idx="1"/>
          </p:cNvCxnSpPr>
          <p:nvPr/>
        </p:nvCxnSpPr>
        <p:spPr>
          <a:xfrm rot="10800000" flipV="1">
            <a:off x="1757456" y="1067230"/>
            <a:ext cx="960360" cy="437815"/>
          </a:xfrm>
          <a:prstGeom prst="bentConnector3">
            <a:avLst>
              <a:gd name="adj1" fmla="val 50000"/>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AC1CFEA4-1DC3-418C-BB10-8D004C767395}"/>
              </a:ext>
            </a:extLst>
          </p:cNvPr>
          <p:cNvCxnSpPr>
            <a:cxnSpLocks/>
          </p:cNvCxnSpPr>
          <p:nvPr/>
        </p:nvCxnSpPr>
        <p:spPr>
          <a:xfrm rot="5400000">
            <a:off x="5387854" y="2289359"/>
            <a:ext cx="979861" cy="765142"/>
          </a:xfrm>
          <a:prstGeom prst="bent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08F4B37-B395-483C-B2DB-D9910AB1E853}"/>
              </a:ext>
            </a:extLst>
          </p:cNvPr>
          <p:cNvCxnSpPr>
            <a:cxnSpLocks/>
          </p:cNvCxnSpPr>
          <p:nvPr/>
        </p:nvCxnSpPr>
        <p:spPr>
          <a:xfrm flipV="1">
            <a:off x="2786126" y="3860621"/>
            <a:ext cx="649640" cy="540697"/>
          </a:xfrm>
          <a:prstGeom prst="straightConnector1">
            <a:avLst/>
          </a:prstGeom>
          <a:ln w="19050">
            <a:solidFill>
              <a:srgbClr val="AA2583"/>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4D58BD1-C034-484E-B615-7DB877AB4D7B}"/>
              </a:ext>
            </a:extLst>
          </p:cNvPr>
          <p:cNvSpPr txBox="1"/>
          <p:nvPr/>
        </p:nvSpPr>
        <p:spPr>
          <a:xfrm>
            <a:off x="8535567" y="1219715"/>
            <a:ext cx="2318666" cy="954107"/>
          </a:xfrm>
          <a:prstGeom prst="rect">
            <a:avLst/>
          </a:prstGeom>
          <a:noFill/>
          <a:ln w="1905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'What Needs to Change Plan’ (including apology, learning and agreed actions)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5" name="Straight Arrow Connector 54">
            <a:extLst>
              <a:ext uri="{FF2B5EF4-FFF2-40B4-BE49-F238E27FC236}">
                <a16:creationId xmlns:a16="http://schemas.microsoft.com/office/drawing/2014/main" id="{793B3A30-F34B-4127-94B3-BE9630C8AD1D}"/>
              </a:ext>
            </a:extLst>
          </p:cNvPr>
          <p:cNvCxnSpPr>
            <a:cxnSpLocks/>
          </p:cNvCxnSpPr>
          <p:nvPr/>
        </p:nvCxnSpPr>
        <p:spPr>
          <a:xfrm flipV="1">
            <a:off x="7533784" y="1505046"/>
            <a:ext cx="957459" cy="17189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6" name="Content Placeholder 6" descr="Marker">
            <a:extLst>
              <a:ext uri="{FF2B5EF4-FFF2-40B4-BE49-F238E27FC236}">
                <a16:creationId xmlns:a16="http://schemas.microsoft.com/office/drawing/2014/main" id="{FDAE5A2F-AB20-4F3C-83AA-B247DDD1C3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92691" y="1578615"/>
            <a:ext cx="544302" cy="461666"/>
          </a:xfrm>
          <a:prstGeom prst="rect">
            <a:avLst/>
          </a:prstGeom>
        </p:spPr>
      </p:pic>
      <p:sp>
        <p:nvSpPr>
          <p:cNvPr id="5" name="TextBox 4">
            <a:extLst>
              <a:ext uri="{FF2B5EF4-FFF2-40B4-BE49-F238E27FC236}">
                <a16:creationId xmlns:a16="http://schemas.microsoft.com/office/drawing/2014/main" id="{0E2F9F4E-A0B4-4595-AB24-1ED26894C937}"/>
              </a:ext>
            </a:extLst>
          </p:cNvPr>
          <p:cNvSpPr txBox="1"/>
          <p:nvPr/>
        </p:nvSpPr>
        <p:spPr>
          <a:xfrm>
            <a:off x="849764" y="2328249"/>
            <a:ext cx="2298643" cy="1384995"/>
          </a:xfrm>
          <a:prstGeom prst="rect">
            <a:avLst/>
          </a:prstGeom>
          <a:noFill/>
          <a:ln w="19050">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After review, Family Forum Facilitator makes contact with the person or the parent of the child making the complaint/providing feedback,  </a:t>
            </a:r>
          </a:p>
        </p:txBody>
      </p:sp>
      <p:sp>
        <p:nvSpPr>
          <p:cNvPr id="22" name="TextBox 21">
            <a:extLst>
              <a:ext uri="{FF2B5EF4-FFF2-40B4-BE49-F238E27FC236}">
                <a16:creationId xmlns:a16="http://schemas.microsoft.com/office/drawing/2014/main" id="{836D5415-2F9F-42CE-9B2D-FD6F842CFC42}"/>
              </a:ext>
            </a:extLst>
          </p:cNvPr>
          <p:cNvSpPr txBox="1"/>
          <p:nvPr/>
        </p:nvSpPr>
        <p:spPr>
          <a:xfrm>
            <a:off x="8446789" y="2541630"/>
            <a:ext cx="2414980" cy="523220"/>
          </a:xfrm>
          <a:prstGeom prst="rect">
            <a:avLst/>
          </a:prstGeom>
          <a:noFill/>
          <a:ln w="1905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Learning themes included in annual Learning Report</a:t>
            </a:r>
          </a:p>
        </p:txBody>
      </p:sp>
      <p:sp>
        <p:nvSpPr>
          <p:cNvPr id="25" name="Footer Placeholder 24">
            <a:extLst>
              <a:ext uri="{FF2B5EF4-FFF2-40B4-BE49-F238E27FC236}">
                <a16:creationId xmlns:a16="http://schemas.microsoft.com/office/drawing/2014/main" id="{84364177-1F72-41C3-8D66-D6C7449B1E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t>Family Forum Journey</a:t>
            </a:r>
          </a:p>
        </p:txBody>
      </p:sp>
      <p:pic>
        <p:nvPicPr>
          <p:cNvPr id="42" name="Picture 41">
            <a:extLst>
              <a:ext uri="{FF2B5EF4-FFF2-40B4-BE49-F238E27FC236}">
                <a16:creationId xmlns:a16="http://schemas.microsoft.com/office/drawing/2014/main" id="{7DE9F179-1E27-464D-9A99-0D5B15201A93}"/>
              </a:ext>
            </a:extLst>
          </p:cNvPr>
          <p:cNvPicPr>
            <a:picLocks noChangeAspect="1"/>
          </p:cNvPicPr>
          <p:nvPr/>
        </p:nvPicPr>
        <p:blipFill>
          <a:blip r:embed="rId13"/>
          <a:stretch>
            <a:fillRect/>
          </a:stretch>
        </p:blipFill>
        <p:spPr>
          <a:xfrm>
            <a:off x="10064041" y="149214"/>
            <a:ext cx="1854878" cy="592292"/>
          </a:xfrm>
          <a:prstGeom prst="rect">
            <a:avLst/>
          </a:prstGeom>
        </p:spPr>
      </p:pic>
      <p:cxnSp>
        <p:nvCxnSpPr>
          <p:cNvPr id="32" name="Straight Connector 31">
            <a:extLst>
              <a:ext uri="{FF2B5EF4-FFF2-40B4-BE49-F238E27FC236}">
                <a16:creationId xmlns:a16="http://schemas.microsoft.com/office/drawing/2014/main" id="{36027200-EE98-40D1-96B5-E04D8BE66A95}"/>
              </a:ext>
            </a:extLst>
          </p:cNvPr>
          <p:cNvCxnSpPr>
            <a:cxnSpLocks/>
          </p:cNvCxnSpPr>
          <p:nvPr/>
        </p:nvCxnSpPr>
        <p:spPr>
          <a:xfrm flipV="1">
            <a:off x="3129763" y="2325191"/>
            <a:ext cx="1665128" cy="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D64209-FAFE-4163-92FF-D4FDF7A82CD4}"/>
              </a:ext>
            </a:extLst>
          </p:cNvPr>
          <p:cNvCxnSpPr/>
          <p:nvPr/>
        </p:nvCxnSpPr>
        <p:spPr>
          <a:xfrm flipV="1">
            <a:off x="4794891" y="2067362"/>
            <a:ext cx="0" cy="25782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37C40A1-601E-43DE-81A7-62E166F6AE78}"/>
              </a:ext>
            </a:extLst>
          </p:cNvPr>
          <p:cNvCxnSpPr>
            <a:cxnSpLocks/>
          </p:cNvCxnSpPr>
          <p:nvPr/>
        </p:nvCxnSpPr>
        <p:spPr>
          <a:xfrm>
            <a:off x="7510560" y="2029918"/>
            <a:ext cx="888893" cy="516939"/>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1AEB592-CE09-45C1-94C9-2B4CC4D1D45E}"/>
              </a:ext>
            </a:extLst>
          </p:cNvPr>
          <p:cNvSpPr txBox="1"/>
          <p:nvPr/>
        </p:nvSpPr>
        <p:spPr>
          <a:xfrm>
            <a:off x="4472127" y="4069865"/>
            <a:ext cx="2209934" cy="1169551"/>
          </a:xfrm>
          <a:prstGeom prst="rect">
            <a:avLst/>
          </a:prstGeom>
          <a:noFill/>
          <a:ln w="19050">
            <a:solidFill>
              <a:srgbClr val="0EC2C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Consideration is given as to whether the parent/carer is to become a member of the Family Forum (max one year)</a:t>
            </a:r>
          </a:p>
        </p:txBody>
      </p:sp>
      <p:pic>
        <p:nvPicPr>
          <p:cNvPr id="44" name="Content Placeholder 6" descr="Marker">
            <a:extLst>
              <a:ext uri="{FF2B5EF4-FFF2-40B4-BE49-F238E27FC236}">
                <a16:creationId xmlns:a16="http://schemas.microsoft.com/office/drawing/2014/main" id="{AED494E8-A976-49D9-AFF8-C0CDA8B855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09942" y="3307615"/>
            <a:ext cx="563956" cy="545968"/>
          </a:xfrm>
          <a:prstGeom prst="rect">
            <a:avLst/>
          </a:prstGeom>
        </p:spPr>
      </p:pic>
      <p:cxnSp>
        <p:nvCxnSpPr>
          <p:cNvPr id="30" name="Straight Connector 29">
            <a:extLst>
              <a:ext uri="{FF2B5EF4-FFF2-40B4-BE49-F238E27FC236}">
                <a16:creationId xmlns:a16="http://schemas.microsoft.com/office/drawing/2014/main" id="{3D3980A0-C26F-4908-BE2B-027D9197B900}"/>
              </a:ext>
            </a:extLst>
          </p:cNvPr>
          <p:cNvCxnSpPr>
            <a:cxnSpLocks/>
          </p:cNvCxnSpPr>
          <p:nvPr/>
        </p:nvCxnSpPr>
        <p:spPr>
          <a:xfrm flipV="1">
            <a:off x="6719881" y="4520642"/>
            <a:ext cx="872039" cy="1"/>
          </a:xfrm>
          <a:prstGeom prst="line">
            <a:avLst/>
          </a:prstGeom>
          <a:ln w="19050">
            <a:solidFill>
              <a:srgbClr val="0EC2C2"/>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7144D7-BEA4-4027-AA71-3A86F70E6743}"/>
              </a:ext>
            </a:extLst>
          </p:cNvPr>
          <p:cNvCxnSpPr>
            <a:cxnSpLocks/>
          </p:cNvCxnSpPr>
          <p:nvPr/>
        </p:nvCxnSpPr>
        <p:spPr>
          <a:xfrm flipV="1">
            <a:off x="7591920" y="3970956"/>
            <a:ext cx="0" cy="549686"/>
          </a:xfrm>
          <a:prstGeom prst="straightConnector1">
            <a:avLst/>
          </a:prstGeom>
          <a:ln w="19050">
            <a:solidFill>
              <a:srgbClr val="0EC2C2"/>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77C96D6-87B1-418B-B339-D5A3E12D1A3C}"/>
              </a:ext>
            </a:extLst>
          </p:cNvPr>
          <p:cNvSpPr txBox="1"/>
          <p:nvPr/>
        </p:nvSpPr>
        <p:spPr>
          <a:xfrm>
            <a:off x="10096880" y="3443534"/>
            <a:ext cx="1855968" cy="523220"/>
          </a:xfrm>
          <a:prstGeom prst="rect">
            <a:avLst/>
          </a:prstGeom>
          <a:solidFill>
            <a:schemeClr val="bg1"/>
          </a:solidFill>
          <a:ln w="1905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Child may wish to apply to the FJYPB</a:t>
            </a:r>
          </a:p>
        </p:txBody>
      </p:sp>
      <p:pic>
        <p:nvPicPr>
          <p:cNvPr id="57" name="Content Placeholder 6" descr="Marker">
            <a:extLst>
              <a:ext uri="{FF2B5EF4-FFF2-40B4-BE49-F238E27FC236}">
                <a16:creationId xmlns:a16="http://schemas.microsoft.com/office/drawing/2014/main" id="{3C28A56E-13D0-4574-B02A-D392094DE96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054537" y="3680266"/>
            <a:ext cx="497219" cy="511696"/>
          </a:xfrm>
          <a:prstGeom prst="rect">
            <a:avLst/>
          </a:prstGeom>
        </p:spPr>
      </p:pic>
      <p:cxnSp>
        <p:nvCxnSpPr>
          <p:cNvPr id="38" name="Straight Arrow Connector 37">
            <a:extLst>
              <a:ext uri="{FF2B5EF4-FFF2-40B4-BE49-F238E27FC236}">
                <a16:creationId xmlns:a16="http://schemas.microsoft.com/office/drawing/2014/main" id="{1D804C67-9851-4C81-A68C-5E3F5CA0CAA1}"/>
              </a:ext>
            </a:extLst>
          </p:cNvPr>
          <p:cNvCxnSpPr>
            <a:cxnSpLocks/>
          </p:cNvCxnSpPr>
          <p:nvPr/>
        </p:nvCxnSpPr>
        <p:spPr>
          <a:xfrm flipH="1">
            <a:off x="9437811" y="3558514"/>
            <a:ext cx="661782" cy="24467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0F7068E-D364-428F-B244-357443A2F2F2}"/>
              </a:ext>
            </a:extLst>
          </p:cNvPr>
          <p:cNvSpPr txBox="1"/>
          <p:nvPr/>
        </p:nvSpPr>
        <p:spPr>
          <a:xfrm>
            <a:off x="6932985" y="4880163"/>
            <a:ext cx="1948326" cy="954107"/>
          </a:xfrm>
          <a:prstGeom prst="rect">
            <a:avLst/>
          </a:prstGeom>
          <a:solidFill>
            <a:schemeClr val="bg1"/>
          </a:solidFill>
          <a:ln w="190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Regular updates given to Family Forum members,  non-members &amp; alumni</a:t>
            </a:r>
          </a:p>
        </p:txBody>
      </p:sp>
      <p:pic>
        <p:nvPicPr>
          <p:cNvPr id="66" name="Content Placeholder 6" descr="Marker">
            <a:extLst>
              <a:ext uri="{FF2B5EF4-FFF2-40B4-BE49-F238E27FC236}">
                <a16:creationId xmlns:a16="http://schemas.microsoft.com/office/drawing/2014/main" id="{334F70B5-C1F5-47C1-B050-1A36205E1F1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703820" y="4667880"/>
            <a:ext cx="535397" cy="486022"/>
          </a:xfrm>
          <a:prstGeom prst="rect">
            <a:avLst/>
          </a:prstGeom>
        </p:spPr>
      </p:pic>
      <p:cxnSp>
        <p:nvCxnSpPr>
          <p:cNvPr id="2053" name="Straight Arrow Connector 2052">
            <a:extLst>
              <a:ext uri="{FF2B5EF4-FFF2-40B4-BE49-F238E27FC236}">
                <a16:creationId xmlns:a16="http://schemas.microsoft.com/office/drawing/2014/main" id="{072663E5-BD75-4DD1-B7A4-55170D22E6D1}"/>
              </a:ext>
            </a:extLst>
          </p:cNvPr>
          <p:cNvCxnSpPr>
            <a:cxnSpLocks/>
          </p:cNvCxnSpPr>
          <p:nvPr/>
        </p:nvCxnSpPr>
        <p:spPr>
          <a:xfrm flipV="1">
            <a:off x="8874646" y="4997964"/>
            <a:ext cx="989490" cy="235715"/>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3" name="Title 1">
            <a:extLst>
              <a:ext uri="{FF2B5EF4-FFF2-40B4-BE49-F238E27FC236}">
                <a16:creationId xmlns:a16="http://schemas.microsoft.com/office/drawing/2014/main" id="{7589561C-21E8-4737-969C-19E20AFA9914}"/>
              </a:ext>
            </a:extLst>
          </p:cNvPr>
          <p:cNvSpPr txBox="1">
            <a:spLocks/>
          </p:cNvSpPr>
          <p:nvPr/>
        </p:nvSpPr>
        <p:spPr>
          <a:xfrm>
            <a:off x="306353" y="0"/>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Family Forum: overview of model</a:t>
            </a:r>
          </a:p>
        </p:txBody>
      </p:sp>
    </p:spTree>
    <p:extLst>
      <p:ext uri="{BB962C8B-B14F-4D97-AF65-F5344CB8AC3E}">
        <p14:creationId xmlns:p14="http://schemas.microsoft.com/office/powerpoint/2010/main" val="195157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77E9A-B575-4348-A32D-89046D9037C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9843" b="96063" l="2000" r="96350">
                        <a14:foregroundMark x1="4950" y1="25984" x2="4950" y2="25984"/>
                        <a14:foregroundMark x1="4950" y1="25984" x2="4950" y2="25984"/>
                        <a14:foregroundMark x1="4600" y1="78346" x2="4600" y2="78346"/>
                        <a14:foregroundMark x1="2400" y1="57087" x2="2400" y2="57087"/>
                        <a14:foregroundMark x1="16900" y1="84252" x2="16900" y2="84252"/>
                        <a14:foregroundMark x1="2050" y1="74016" x2="2050" y2="74016"/>
                        <a14:foregroundMark x1="23750" y1="67323" x2="23750" y2="67323"/>
                        <a14:foregroundMark x1="26800" y1="75197" x2="26800" y2="75197"/>
                        <a14:foregroundMark x1="4200" y1="22047" x2="4200" y2="22047"/>
                        <a14:foregroundMark x1="78550" y1="96063" x2="78550" y2="96063"/>
                        <a14:foregroundMark x1="83500" y1="92126" x2="83500" y2="92126"/>
                        <a14:foregroundMark x1="86300" y1="77165" x2="86300" y2="77165"/>
                        <a14:foregroundMark x1="86450" y1="59055" x2="86450" y2="62205"/>
                        <a14:foregroundMark x1="96350" y1="61024" x2="96350" y2="61024"/>
                        <a14:foregroundMark x1="87200" y1="62992" x2="87200" y2="62992"/>
                        <a14:foregroundMark x1="87450" y1="75197" x2="87450" y2="75197"/>
                        <a14:foregroundMark x1="87950" y1="90157" x2="87950" y2="90157"/>
                        <a14:foregroundMark x1="80600" y1="83071" x2="80600" y2="83071"/>
                        <a14:foregroundMark x1="78700" y1="64173" x2="78700" y2="64173"/>
                        <a14:foregroundMark x1="68400" y1="85039" x2="68400" y2="85039"/>
                        <a14:foregroundMark x1="74100" y1="69291" x2="74100" y2="69291"/>
                        <a14:foregroundMark x1="90000" y1="38189" x2="90000" y2="38189"/>
                      </a14:backgroundRemoval>
                    </a14:imgEffect>
                  </a14:imgLayer>
                </a14:imgProps>
              </a:ext>
            </a:extLst>
          </a:blip>
          <a:stretch>
            <a:fillRect/>
          </a:stretch>
        </p:blipFill>
        <p:spPr>
          <a:xfrm>
            <a:off x="0" y="5332579"/>
            <a:ext cx="12192000" cy="1525421"/>
          </a:xfrm>
          <a:prstGeom prst="rect">
            <a:avLst/>
          </a:prstGeom>
        </p:spPr>
      </p:pic>
      <p:grpSp>
        <p:nvGrpSpPr>
          <p:cNvPr id="8" name="Group 17">
            <a:extLst>
              <a:ext uri="{FF2B5EF4-FFF2-40B4-BE49-F238E27FC236}">
                <a16:creationId xmlns:a16="http://schemas.microsoft.com/office/drawing/2014/main" id="{1F43E3CE-D861-42E4-9E0E-D088A1EE00D8}"/>
              </a:ext>
            </a:extLst>
          </p:cNvPr>
          <p:cNvGrpSpPr>
            <a:grpSpLocks/>
          </p:cNvGrpSpPr>
          <p:nvPr/>
        </p:nvGrpSpPr>
        <p:grpSpPr bwMode="auto">
          <a:xfrm>
            <a:off x="324657" y="642257"/>
            <a:ext cx="7850513" cy="4670981"/>
            <a:chOff x="103472274" y="111274793"/>
            <a:chExt cx="5578995" cy="2160307"/>
          </a:xfrm>
        </p:grpSpPr>
        <p:sp>
          <p:nvSpPr>
            <p:cNvPr id="9" name="AutoShape 18">
              <a:extLst>
                <a:ext uri="{FF2B5EF4-FFF2-40B4-BE49-F238E27FC236}">
                  <a16:creationId xmlns:a16="http://schemas.microsoft.com/office/drawing/2014/main" id="{0EB8F377-142E-4648-9591-53F5880E1EE1}"/>
                </a:ext>
              </a:extLst>
            </p:cNvPr>
            <p:cNvSpPr>
              <a:spLocks noChangeArrowheads="1"/>
            </p:cNvSpPr>
            <p:nvPr/>
          </p:nvSpPr>
          <p:spPr bwMode="auto">
            <a:xfrm>
              <a:off x="103472274" y="111274793"/>
              <a:ext cx="5578995" cy="2160307"/>
            </a:xfrm>
            <a:prstGeom prst="roundRect">
              <a:avLst>
                <a:gd name="adj" fmla="val 16667"/>
              </a:avLst>
            </a:prstGeom>
            <a:solidFill>
              <a:srgbClr val="FFFFFF"/>
            </a:solidFill>
            <a:ln w="31750" algn="ctr">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Text Box 19">
              <a:extLst>
                <a:ext uri="{FF2B5EF4-FFF2-40B4-BE49-F238E27FC236}">
                  <a16:creationId xmlns:a16="http://schemas.microsoft.com/office/drawing/2014/main" id="{560BAF50-DCF9-44B7-83D7-D5E7F1EB5F4B}"/>
                </a:ext>
              </a:extLst>
            </p:cNvPr>
            <p:cNvSpPr txBox="1">
              <a:spLocks noChangeArrowheads="1"/>
            </p:cNvSpPr>
            <p:nvPr/>
          </p:nvSpPr>
          <p:spPr bwMode="auto">
            <a:xfrm>
              <a:off x="104510417" y="111409252"/>
              <a:ext cx="4039261" cy="4850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b="1" dirty="0">
                  <a:solidFill>
                    <a:srgbClr val="000000"/>
                  </a:solidFill>
                  <a:latin typeface="Gill Sans MT" panose="020B0502020104020203" pitchFamily="34" charset="0"/>
                </a:rPr>
                <a:t>People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1" name="Picture 20">
              <a:extLst>
                <a:ext uri="{FF2B5EF4-FFF2-40B4-BE49-F238E27FC236}">
                  <a16:creationId xmlns:a16="http://schemas.microsoft.com/office/drawing/2014/main" id="{BA89B660-B261-4E02-875F-7B154E6A3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87968" y="111428596"/>
              <a:ext cx="1060796" cy="13534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21">
              <a:extLst>
                <a:ext uri="{FF2B5EF4-FFF2-40B4-BE49-F238E27FC236}">
                  <a16:creationId xmlns:a16="http://schemas.microsoft.com/office/drawing/2014/main" id="{C426D7A3-7FDB-4969-9F48-D69D909992B0}"/>
                </a:ext>
              </a:extLst>
            </p:cNvPr>
            <p:cNvSpPr txBox="1">
              <a:spLocks noChangeArrowheads="1"/>
            </p:cNvSpPr>
            <p:nvPr/>
          </p:nvSpPr>
          <p:spPr bwMode="auto">
            <a:xfrm>
              <a:off x="104622705" y="111779446"/>
              <a:ext cx="4153710" cy="7684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28600" lvl="0" indent="-228600" algn="ctr" eaLnBrk="0" fontAlgn="base" hangingPunct="0">
                <a:spcBef>
                  <a:spcPct val="0"/>
                </a:spcBef>
                <a:spcAft>
                  <a:spcPct val="0"/>
                </a:spcAft>
                <a:buFont typeface="+mj-lt"/>
                <a:buAutoNum type="arabicPeriod"/>
              </a:pPr>
              <a:r>
                <a:rPr lang="en-GB" altLang="en-US" sz="2000" dirty="0">
                  <a:solidFill>
                    <a:srgbClr val="000000"/>
                  </a:solidFill>
                  <a:latin typeface="Gill Sans MT" panose="020B0502020104020203" pitchFamily="34" charset="0"/>
                </a:rPr>
                <a:t>Staff surveys and feedback - NG </a:t>
              </a:r>
            </a:p>
            <a:p>
              <a:pPr marL="228600" lvl="0" indent="-228600" algn="ctr" eaLnBrk="0" fontAlgn="base" hangingPunct="0">
                <a:spcBef>
                  <a:spcPct val="0"/>
                </a:spcBef>
                <a:spcAft>
                  <a:spcPct val="0"/>
                </a:spcAft>
                <a:buFont typeface="+mj-lt"/>
                <a:buAutoNum type="arabicPeriod"/>
              </a:pPr>
              <a:r>
                <a:rPr lang="en-GB" altLang="en-US" sz="2000" dirty="0">
                  <a:solidFill>
                    <a:srgbClr val="000000"/>
                  </a:solidFill>
                  <a:latin typeface="Gill Sans MT" panose="020B0502020104020203" pitchFamily="34" charset="0"/>
                </a:rPr>
                <a:t>Securing additional staff  - NG</a:t>
              </a:r>
            </a:p>
            <a:p>
              <a:pPr marL="228600" lvl="0" indent="-228600" algn="ctr" eaLnBrk="0" fontAlgn="base" hangingPunct="0">
                <a:spcBef>
                  <a:spcPct val="0"/>
                </a:spcBef>
                <a:spcAft>
                  <a:spcPct val="0"/>
                </a:spcAft>
                <a:buFont typeface="+mj-lt"/>
                <a:buAutoNum type="arabicPeriod"/>
              </a:pPr>
              <a:r>
                <a:rPr lang="en-GB" altLang="en-US" sz="2000" dirty="0">
                  <a:solidFill>
                    <a:srgbClr val="000000"/>
                  </a:solidFill>
                  <a:latin typeface="Gill Sans MT" panose="020B0502020104020203" pitchFamily="34" charset="0"/>
                </a:rPr>
                <a:t>Equality , Diversity and Inclusion –  TW</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endParaRPr lang="en-GB" altLang="en-US" sz="2000" dirty="0">
                <a:solidFill>
                  <a:srgbClr val="000000"/>
                </a:solidFill>
                <a:latin typeface="Gill Sans MT" panose="020B0502020104020203" pitchFamily="34" charset="0"/>
              </a:endParaRPr>
            </a:p>
          </p:txBody>
        </p:sp>
      </p:grpSp>
    </p:spTree>
    <p:extLst>
      <p:ext uri="{BB962C8B-B14F-4D97-AF65-F5344CB8AC3E}">
        <p14:creationId xmlns:p14="http://schemas.microsoft.com/office/powerpoint/2010/main" val="203874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163285" y="897504"/>
            <a:ext cx="11070590" cy="50629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3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Securing additional staff :  NG</a:t>
            </a:r>
          </a:p>
        </p:txBody>
      </p:sp>
      <p:sp>
        <p:nvSpPr>
          <p:cNvPr id="5" name="Content Placeholder 5">
            <a:extLst>
              <a:ext uri="{FF2B5EF4-FFF2-40B4-BE49-F238E27FC236}">
                <a16:creationId xmlns:a16="http://schemas.microsoft.com/office/drawing/2014/main" id="{9CCC12D8-DC53-4C18-94F7-A68FC285406B}"/>
              </a:ext>
            </a:extLst>
          </p:cNvPr>
          <p:cNvSpPr txBox="1">
            <a:spLocks/>
          </p:cNvSpPr>
          <p:nvPr/>
        </p:nvSpPr>
        <p:spPr>
          <a:xfrm>
            <a:off x="130629" y="973704"/>
            <a:ext cx="11070590" cy="50629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Short term strategy </a:t>
            </a:r>
            <a:r>
              <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a:t>
            </a:r>
            <a:r>
              <a:rPr kumimoji="0" lang="en-GB" sz="2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deploy additional £3.4m:</a:t>
            </a:r>
          </a:p>
          <a:p>
            <a:pPr marL="1200150" marR="0" lvl="2" indent="-28575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2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By role</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SM (5 </a:t>
            </a:r>
            <a:r>
              <a:rPr kumimoji="0" lang="en-GB" sz="19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fte</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and PS (18 </a:t>
            </a:r>
            <a:r>
              <a:rPr kumimoji="0" lang="en-GB" sz="19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fte</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appointments (permanent and temporary) </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FCA 72fte (permanent, bank and agency)</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Cafcass Associates (non </a:t>
            </a:r>
            <a:r>
              <a:rPr kumimoji="0" lang="en-GB" sz="19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fte</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Business Services and other specialist support 25 </a:t>
            </a:r>
            <a:r>
              <a:rPr kumimoji="0" lang="en-GB" sz="19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fte</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(temporary)</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ACRO (additional PNC capacity, non </a:t>
            </a:r>
            <a:r>
              <a:rPr kumimoji="0" lang="en-GB" sz="19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fte</a:t>
            </a: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p>
          <a:p>
            <a:pPr marL="1371600" marR="0" lvl="2"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2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By spend</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Permanent and bank £0.475m</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Temporary and agency £2.406m (with some conversion to permanent)</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Cafcass Associates £0.448m</a:t>
            </a: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ACRO £0.057m</a:t>
            </a:r>
          </a:p>
          <a:p>
            <a:pPr marL="1371600" marR="0" lvl="2" indent="-457200" algn="l" defTabSz="914400" rtl="0" eaLnBrk="1" fontAlgn="auto" latinLnBrk="0" hangingPunct="1">
              <a:lnSpc>
                <a:spcPct val="90000"/>
              </a:lnSpc>
              <a:spcBef>
                <a:spcPts val="500"/>
              </a:spcBef>
              <a:spcAft>
                <a:spcPts val="1200"/>
              </a:spcAft>
              <a:buClrTx/>
              <a:buSzTx/>
              <a:buFont typeface="+mj-lt"/>
              <a:buAutoNum type="alphaLcParenR"/>
              <a:tabLst/>
              <a:defRPr/>
            </a:pPr>
            <a:endParaRPr kumimoji="0" lang="en-GB" sz="2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828800" marR="0" lvl="3" indent="-457200" algn="l" defTabSz="914400" rtl="0" eaLnBrk="1" fontAlgn="auto" latinLnBrk="0" hangingPunct="1">
              <a:lnSpc>
                <a:spcPct val="90000"/>
              </a:lnSpc>
              <a:spcBef>
                <a:spcPts val="500"/>
              </a:spcBef>
              <a:spcAft>
                <a:spcPts val="1200"/>
              </a:spcAft>
              <a:buClrTx/>
              <a:buSzTx/>
              <a:buFont typeface="+mj-lt"/>
              <a:buAutoNum type="alphaLcParenR"/>
              <a:tabLst/>
              <a:defRPr/>
            </a:pPr>
            <a:endParaRPr kumimoji="0" lang="en-GB" sz="19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371600" marR="0" lvl="2" indent="-457200" algn="l" defTabSz="914400" rtl="0" eaLnBrk="1" fontAlgn="auto" latinLnBrk="0" hangingPunct="1">
              <a:lnSpc>
                <a:spcPct val="90000"/>
              </a:lnSpc>
              <a:spcBef>
                <a:spcPts val="500"/>
              </a:spcBef>
              <a:spcAft>
                <a:spcPts val="1200"/>
              </a:spcAft>
              <a:buClrTx/>
              <a:buSzTx/>
              <a:buFont typeface="+mj-lt"/>
              <a:buAutoNum type="alphaLcParenR"/>
              <a:tabLst/>
              <a:defRPr/>
            </a:pPr>
            <a:endParaRPr kumimoji="0" lang="en-GB" sz="2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371600" marR="0" lvl="2" indent="-457200" algn="l" defTabSz="914400" rtl="0" eaLnBrk="1" fontAlgn="auto" latinLnBrk="0" hangingPunct="1">
              <a:lnSpc>
                <a:spcPct val="90000"/>
              </a:lnSpc>
              <a:spcBef>
                <a:spcPts val="500"/>
              </a:spcBef>
              <a:spcAft>
                <a:spcPts val="1200"/>
              </a:spcAft>
              <a:buClrTx/>
              <a:buSzTx/>
              <a:buFont typeface="+mj-lt"/>
              <a:buAutoNum type="alphaLcParenR"/>
              <a:tabLst/>
              <a:defRPr/>
            </a:pPr>
            <a:endParaRPr kumimoji="0" lang="en-GB" sz="2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lphaLcParenR"/>
              <a:tabLst/>
              <a:defRPr/>
            </a:pPr>
            <a:endParaRPr kumimoji="0" lang="en-GB" sz="2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684873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163285" y="897504"/>
            <a:ext cx="11070590" cy="50629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Staff surveys and feedback : NG</a:t>
            </a:r>
          </a:p>
        </p:txBody>
      </p:sp>
      <p:sp>
        <p:nvSpPr>
          <p:cNvPr id="5" name="Content Placeholder 5">
            <a:extLst>
              <a:ext uri="{FF2B5EF4-FFF2-40B4-BE49-F238E27FC236}">
                <a16:creationId xmlns:a16="http://schemas.microsoft.com/office/drawing/2014/main" id="{E672E876-B931-4E77-B2F1-A1C3514E6BAE}"/>
              </a:ext>
            </a:extLst>
          </p:cNvPr>
          <p:cNvSpPr txBox="1">
            <a:spLocks/>
          </p:cNvSpPr>
          <p:nvPr/>
        </p:nvSpPr>
        <p:spPr>
          <a:xfrm>
            <a:off x="108857" y="897504"/>
            <a:ext cx="11070590" cy="536178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8775" marR="0" lvl="1" indent="-1841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Targeted survey for Black, Asian and minority ethnic staff – June 2020</a:t>
            </a:r>
          </a:p>
          <a:p>
            <a:pPr marL="517525" marR="0" lvl="0" indent="-71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anxiety about return to office and specific needs relating to increased risk of COVID </a:t>
            </a:r>
          </a:p>
          <a:p>
            <a:pPr marL="974725" marR="0" lvl="1" indent="-71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Communications reviewed and further general and targeted messaging updated</a:t>
            </a:r>
          </a:p>
          <a:p>
            <a:pPr marL="4460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46088" marR="0" lvl="1" indent="-271463" algn="l" defTabSz="914400" rtl="0" eaLnBrk="1" fontAlgn="auto" latinLnBrk="0" hangingPunct="1">
              <a:lnSpc>
                <a:spcPct val="90000"/>
              </a:lnSpc>
              <a:spcBef>
                <a:spcPts val="500"/>
              </a:spcBef>
              <a:spcAft>
                <a:spcPts val="1200"/>
              </a:spcAft>
              <a:buClrTx/>
              <a:buSzTx/>
              <a:buFont typeface="Arial" panose="020B0604020202020204" pitchFamily="34" charset="0"/>
              <a:buAutoNum type="arabicPeriod" startAt="2"/>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All staff survey on </a:t>
            </a:r>
            <a:r>
              <a:rPr kumimoji="0" lang="en-GB" sz="18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Covid</a:t>
            </a: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 19 – June 2020</a:t>
            </a:r>
            <a:endPar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4608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weakened remote induction</a:t>
            </a:r>
            <a:endParaRPr kumimoji="0" lang="en-GB" sz="1800" b="0" i="1" u="none" strike="noStrike" kern="1200" cap="none" spc="0" normalizeH="0" baseline="0" noProof="0" dirty="0">
              <a:ln>
                <a:noFill/>
              </a:ln>
              <a:solidFill>
                <a:srgbClr val="FF0000"/>
              </a:solidFill>
              <a:effectLst/>
              <a:uLnTx/>
              <a:uFillTx/>
              <a:latin typeface="Gill Sans MT" panose="020B0502020104020203" pitchFamily="34" charset="0"/>
              <a:ea typeface="+mn-ea"/>
              <a:cs typeface="+mn-cs"/>
            </a:endParaRPr>
          </a:p>
          <a:p>
            <a:pPr marL="903288" marR="0" lvl="1"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Increased work with managers of pre-starters and new starters to prepare for and deliver better induction experience</a:t>
            </a:r>
          </a:p>
          <a:p>
            <a:pPr marL="903288" marR="0" lvl="1"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Induction progress linked to confirmation reviews (mid and final) to test impact</a:t>
            </a:r>
            <a:endParaRPr kumimoji="0" lang="en-GB" sz="1800" b="0" i="1" u="none" strike="noStrike" kern="1200" cap="none" spc="0" normalizeH="0" baseline="0" noProof="0" dirty="0">
              <a:ln>
                <a:noFill/>
              </a:ln>
              <a:solidFill>
                <a:srgbClr val="FF0000"/>
              </a:solidFill>
              <a:effectLst/>
              <a:uLnTx/>
              <a:uFillTx/>
              <a:latin typeface="Gill Sans MT" panose="020B0502020104020203" pitchFamily="34" charset="0"/>
              <a:ea typeface="+mn-ea"/>
              <a:cs typeface="+mn-cs"/>
            </a:endParaRPr>
          </a:p>
          <a:p>
            <a:pPr marL="903288" marR="0" lvl="1"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4608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concern about reduced in person work </a:t>
            </a:r>
          </a:p>
          <a:p>
            <a:pPr marL="903288" marR="0" lvl="1"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Review completed of the way we attend court, interview parents and direct work with children to create framework for doing remotely when appropriate.</a:t>
            </a:r>
          </a:p>
          <a:p>
            <a:pPr marL="903288" marR="0" lvl="1"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Face-to-face work where possible and safe facilitated through office openings with risk assessment and protocols</a:t>
            </a:r>
            <a:endPar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4608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719138" marR="0" lvl="1" indent="-544513"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3. Pressure on middle managers: </a:t>
            </a:r>
          </a:p>
          <a:p>
            <a:pPr marL="644525"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listening events </a:t>
            </a: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August, workloads not sustainable, relentless pressure of quality checks and carrying caseloads is weakening oversight </a:t>
            </a:r>
          </a:p>
          <a:p>
            <a:pPr marL="1101725" marR="0" lvl="2"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Schedule of service manager activities that can be stopped agreed with </a:t>
            </a:r>
            <a:r>
              <a:rPr kumimoji="0" lang="en-GB" sz="1800" b="0" i="1"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Covid</a:t>
            </a:r>
            <a:r>
              <a:rPr kumimoji="0" lang="en-GB"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-19 Board and being implemented through OMT</a:t>
            </a:r>
          </a:p>
          <a:p>
            <a:pPr marL="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46088"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74625" marR="0" lvl="2"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2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609540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769032"/>
            <a:ext cx="12192000" cy="1402687"/>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163285" y="897504"/>
            <a:ext cx="11070590" cy="50629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Equality, Diversity &amp; Inclusion:  TW</a:t>
            </a:r>
          </a:p>
        </p:txBody>
      </p:sp>
      <p:sp>
        <p:nvSpPr>
          <p:cNvPr id="5" name="Content Placeholder 5">
            <a:extLst>
              <a:ext uri="{FF2B5EF4-FFF2-40B4-BE49-F238E27FC236}">
                <a16:creationId xmlns:a16="http://schemas.microsoft.com/office/drawing/2014/main" id="{9CCC12D8-DC53-4C18-94F7-A68FC285406B}"/>
              </a:ext>
            </a:extLst>
          </p:cNvPr>
          <p:cNvSpPr txBox="1">
            <a:spLocks/>
          </p:cNvSpPr>
          <p:nvPr/>
        </p:nvSpPr>
        <p:spPr>
          <a:xfrm>
            <a:off x="130629" y="864254"/>
            <a:ext cx="11647714" cy="56774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Additional leadership and capacity</a:t>
            </a:r>
          </a:p>
          <a:p>
            <a:pPr marL="1200150" marR="0" lvl="2" indent="-285750" algn="l" defTabSz="914400" rtl="0" eaLnBrk="1" fontAlgn="auto" latinLnBrk="0" hangingPunct="1">
              <a:lnSpc>
                <a:spcPct val="120000"/>
              </a:lnSpc>
              <a:spcBef>
                <a:spcPts val="500"/>
              </a:spcBef>
              <a:spcAft>
                <a:spcPts val="120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Board lead - </a:t>
            </a: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Rohan Sivanandan</a:t>
            </a:r>
            <a:endPar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120000"/>
              </a:lnSpc>
              <a:spcBef>
                <a:spcPts val="500"/>
              </a:spcBef>
              <a:spcAft>
                <a:spcPts val="120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senior permanent lead recruited - </a:t>
            </a: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join Jan 2021</a:t>
            </a:r>
          </a:p>
          <a:p>
            <a:pPr marL="1200150" marR="0" lvl="2" indent="-285750" algn="l" defTabSz="914400" rtl="0" eaLnBrk="1" fontAlgn="auto" latinLnBrk="0" hangingPunct="1">
              <a:lnSpc>
                <a:spcPct val="120000"/>
              </a:lnSpc>
              <a:spcBef>
                <a:spcPts val="500"/>
              </a:spcBef>
              <a:spcAft>
                <a:spcPts val="120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5 members of FJYPB</a:t>
            </a:r>
            <a:endParaRPr kumimoji="0" lang="en-GB" sz="16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Shortly to commence work on baselining audit, development of new strategy &amp; action plan</a:t>
            </a:r>
            <a:endParaRPr kumimoji="0" lang="en-GB"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the interim our focus is on</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endPar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57300" marR="0" lvl="2" indent="-342900" algn="l" defTabSz="914400" rtl="0" eaLnBrk="1" fontAlgn="auto" latinLnBrk="0" hangingPunct="1">
              <a:lnSpc>
                <a:spcPct val="120000"/>
              </a:lnSpc>
              <a:spcBef>
                <a:spcPts val="50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Strengthening practice (ensuring uniqueness of each child – and especially Black and minority ethnic children – is clear in our analysis and reports)   </a:t>
            </a:r>
          </a:p>
          <a:p>
            <a:pPr marL="1257300" marR="0" lvl="2" indent="-342900" algn="l" defTabSz="914400" rtl="0" eaLnBrk="1" fontAlgn="auto" latinLnBrk="0" hangingPunct="1">
              <a:lnSpc>
                <a:spcPct val="120000"/>
              </a:lnSpc>
              <a:spcBef>
                <a:spcPts val="50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Strengthening our staff diversity networks</a:t>
            </a:r>
          </a:p>
          <a:p>
            <a:pPr marL="1257300" marR="0" lvl="2" indent="-342900" algn="l" defTabSz="914400" rtl="0" eaLnBrk="1" fontAlgn="auto" latinLnBrk="0" hangingPunct="1">
              <a:lnSpc>
                <a:spcPct val="120000"/>
              </a:lnSpc>
              <a:spcBef>
                <a:spcPts val="50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Positive action in recruitment (including internal development pipeline)</a:t>
            </a:r>
          </a:p>
          <a:p>
            <a:pPr marL="1257300" marR="0" lvl="2" indent="-342900" algn="l" defTabSz="914400" rtl="0" eaLnBrk="1" fontAlgn="auto" latinLnBrk="0" hangingPunct="1">
              <a:lnSpc>
                <a:spcPct val="120000"/>
              </a:lnSpc>
              <a:spcBef>
                <a:spcPts val="50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Resources to support team conversations</a:t>
            </a:r>
          </a:p>
          <a:p>
            <a:pPr marL="1257300" marR="0" lvl="2" indent="-342900" algn="l" defTabSz="914400" rtl="0" eaLnBrk="1" fontAlgn="auto" latinLnBrk="0" hangingPunct="1">
              <a:lnSpc>
                <a:spcPct val="120000"/>
              </a:lnSpc>
              <a:spcBef>
                <a:spcPts val="500"/>
              </a:spcBef>
              <a:spcAft>
                <a:spcPts val="600"/>
              </a:spcAft>
              <a:buClrTx/>
              <a:buSzTx/>
              <a:buFont typeface="Wingdings" panose="05000000000000000000" pitchFamily="2" charset="2"/>
              <a:buChar char="ü"/>
              <a:tabLst/>
              <a:defRPr/>
            </a:pPr>
            <a:endPar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1529470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77E9A-B575-4348-A32D-89046D9037C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9843" b="96063" l="2000" r="96350">
                        <a14:foregroundMark x1="4950" y1="25984" x2="4950" y2="25984"/>
                        <a14:foregroundMark x1="4950" y1="25984" x2="4950" y2="25984"/>
                        <a14:foregroundMark x1="4600" y1="78346" x2="4600" y2="78346"/>
                        <a14:foregroundMark x1="2400" y1="57087" x2="2400" y2="57087"/>
                        <a14:foregroundMark x1="16900" y1="84252" x2="16900" y2="84252"/>
                        <a14:foregroundMark x1="2050" y1="74016" x2="2050" y2="74016"/>
                        <a14:foregroundMark x1="23750" y1="67323" x2="23750" y2="67323"/>
                        <a14:foregroundMark x1="26800" y1="75197" x2="26800" y2="75197"/>
                        <a14:foregroundMark x1="4200" y1="22047" x2="4200" y2="22047"/>
                        <a14:foregroundMark x1="78550" y1="96063" x2="78550" y2="96063"/>
                        <a14:foregroundMark x1="83500" y1="92126" x2="83500" y2="92126"/>
                        <a14:foregroundMark x1="86300" y1="77165" x2="86300" y2="77165"/>
                        <a14:foregroundMark x1="86450" y1="59055" x2="86450" y2="62205"/>
                        <a14:foregroundMark x1="96350" y1="61024" x2="96350" y2="61024"/>
                        <a14:foregroundMark x1="87200" y1="62992" x2="87200" y2="62992"/>
                        <a14:foregroundMark x1="87450" y1="75197" x2="87450" y2="75197"/>
                        <a14:foregroundMark x1="87950" y1="90157" x2="87950" y2="90157"/>
                        <a14:foregroundMark x1="80600" y1="83071" x2="80600" y2="83071"/>
                        <a14:foregroundMark x1="78700" y1="64173" x2="78700" y2="64173"/>
                        <a14:foregroundMark x1="68400" y1="85039" x2="68400" y2="85039"/>
                        <a14:foregroundMark x1="74100" y1="69291" x2="74100" y2="69291"/>
                        <a14:foregroundMark x1="90000" y1="38189" x2="90000" y2="38189"/>
                      </a14:backgroundRemoval>
                    </a14:imgEffect>
                  </a14:imgLayer>
                </a14:imgProps>
              </a:ext>
            </a:extLst>
          </a:blip>
          <a:stretch>
            <a:fillRect/>
          </a:stretch>
        </p:blipFill>
        <p:spPr>
          <a:xfrm>
            <a:off x="0" y="5332579"/>
            <a:ext cx="12192000" cy="1525421"/>
          </a:xfrm>
          <a:prstGeom prst="rect">
            <a:avLst/>
          </a:prstGeom>
        </p:spPr>
      </p:pic>
      <p:grpSp>
        <p:nvGrpSpPr>
          <p:cNvPr id="8" name="Group 22">
            <a:extLst>
              <a:ext uri="{FF2B5EF4-FFF2-40B4-BE49-F238E27FC236}">
                <a16:creationId xmlns:a16="http://schemas.microsoft.com/office/drawing/2014/main" id="{F7E7C76C-CCDD-42E7-BD95-48AC59EC0C1D}"/>
              </a:ext>
            </a:extLst>
          </p:cNvPr>
          <p:cNvGrpSpPr>
            <a:grpSpLocks/>
          </p:cNvGrpSpPr>
          <p:nvPr/>
        </p:nvGrpSpPr>
        <p:grpSpPr bwMode="auto">
          <a:xfrm>
            <a:off x="329348" y="772885"/>
            <a:ext cx="8640481" cy="4137581"/>
            <a:chOff x="103793064" y="113274317"/>
            <a:chExt cx="5553295" cy="1964838"/>
          </a:xfrm>
        </p:grpSpPr>
        <p:sp>
          <p:nvSpPr>
            <p:cNvPr id="9" name="AutoShape 23">
              <a:extLst>
                <a:ext uri="{FF2B5EF4-FFF2-40B4-BE49-F238E27FC236}">
                  <a16:creationId xmlns:a16="http://schemas.microsoft.com/office/drawing/2014/main" id="{FD1A350A-FE61-4FDA-9422-66667803C1C6}"/>
                </a:ext>
              </a:extLst>
            </p:cNvPr>
            <p:cNvSpPr>
              <a:spLocks noChangeArrowheads="1"/>
            </p:cNvSpPr>
            <p:nvPr/>
          </p:nvSpPr>
          <p:spPr bwMode="auto">
            <a:xfrm>
              <a:off x="103793064" y="113274317"/>
              <a:ext cx="5553295" cy="1964838"/>
            </a:xfrm>
            <a:prstGeom prst="roundRect">
              <a:avLst>
                <a:gd name="adj" fmla="val 16667"/>
              </a:avLst>
            </a:prstGeom>
            <a:solidFill>
              <a:srgbClr val="FFFFFF"/>
            </a:solidFill>
            <a:ln w="31750" algn="ctr">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Text Box 24">
              <a:extLst>
                <a:ext uri="{FF2B5EF4-FFF2-40B4-BE49-F238E27FC236}">
                  <a16:creationId xmlns:a16="http://schemas.microsoft.com/office/drawing/2014/main" id="{B38BB8A5-EBDE-48FA-9B28-56485C9053E4}"/>
                </a:ext>
              </a:extLst>
            </p:cNvPr>
            <p:cNvSpPr txBox="1">
              <a:spLocks noChangeArrowheads="1"/>
            </p:cNvSpPr>
            <p:nvPr/>
          </p:nvSpPr>
          <p:spPr bwMode="auto">
            <a:xfrm>
              <a:off x="103893555" y="113418598"/>
              <a:ext cx="4777075" cy="61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b="1" dirty="0">
                  <a:solidFill>
                    <a:srgbClr val="000000"/>
                  </a:solidFill>
                  <a:latin typeface="Gill Sans MT" panose="020B0502020104020203" pitchFamily="34" charset="0"/>
                </a:rPr>
                <a:t>Partners and organisation</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1" name="Picture 25">
              <a:extLst>
                <a:ext uri="{FF2B5EF4-FFF2-40B4-BE49-F238E27FC236}">
                  <a16:creationId xmlns:a16="http://schemas.microsoft.com/office/drawing/2014/main" id="{C29948D1-CF8C-48F4-9321-0E3F6AAB0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25" y="113573245"/>
              <a:ext cx="1013088" cy="15138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26">
              <a:extLst>
                <a:ext uri="{FF2B5EF4-FFF2-40B4-BE49-F238E27FC236}">
                  <a16:creationId xmlns:a16="http://schemas.microsoft.com/office/drawing/2014/main" id="{A1A9946E-1277-4092-A372-335BFE4E278E}"/>
                </a:ext>
              </a:extLst>
            </p:cNvPr>
            <p:cNvSpPr txBox="1">
              <a:spLocks noChangeArrowheads="1"/>
            </p:cNvSpPr>
            <p:nvPr/>
          </p:nvSpPr>
          <p:spPr bwMode="auto">
            <a:xfrm>
              <a:off x="103853616" y="113732520"/>
              <a:ext cx="4419103" cy="88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2000" dirty="0">
                  <a:solidFill>
                    <a:srgbClr val="000000"/>
                  </a:solidFill>
                  <a:latin typeface="Gill Sans MT" panose="020B0502020104020203" pitchFamily="34" charset="0"/>
                </a:rPr>
                <a:t>Recovery planning – including criteria for prioritisation – JT/SH</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2000" dirty="0">
                  <a:solidFill>
                    <a:srgbClr val="000000"/>
                  </a:solidFill>
                  <a:latin typeface="Gill Sans MT" panose="020B0502020104020203" pitchFamily="34" charset="0"/>
                </a:rPr>
                <a:t>Priorities for reform- Private law - TW</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2000" dirty="0">
                  <a:solidFill>
                    <a:srgbClr val="000000"/>
                  </a:solidFill>
                  <a:latin typeface="Gill Sans MT" panose="020B0502020104020203" pitchFamily="34" charset="0"/>
                </a:rPr>
                <a:t>Public Law Snapshot </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2000" dirty="0">
                  <a:solidFill>
                    <a:srgbClr val="000000"/>
                  </a:solidFill>
                  <a:latin typeface="Gill Sans MT" panose="020B0502020104020203" pitchFamily="34" charset="0"/>
                </a:rPr>
                <a:t>Ofsted  - AO</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2000" dirty="0">
                  <a:solidFill>
                    <a:srgbClr val="000000"/>
                  </a:solidFill>
                  <a:latin typeface="Gill Sans MT" panose="020B0502020104020203" pitchFamily="34" charset="0"/>
                </a:rPr>
                <a:t>Budget overview and comprehensive spending review  - JB </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kumimoji="0" lang="en-GB" altLang="en-US" sz="2000" b="0" i="0" u="none" strike="noStrike" cap="none" normalizeH="0" baseline="0" dirty="0">
                  <a:ln>
                    <a:noFill/>
                  </a:ln>
                  <a:solidFill>
                    <a:srgbClr val="000000"/>
                  </a:solidFill>
                  <a:effectLst/>
                  <a:latin typeface="Gill Sans MT" panose="020B0502020104020203" pitchFamily="34" charset="0"/>
                </a:rPr>
                <a:t>Annual report and Easy Read version 2019-20 – MH</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lang="en-GB" altLang="en-US" sz="2000" dirty="0">
                  <a:solidFill>
                    <a:srgbClr val="000000"/>
                  </a:solidFill>
                  <a:latin typeface="Gill Sans MT" panose="020B0502020104020203" pitchFamily="34" charset="0"/>
                </a:rPr>
                <a:t>Three year strategy – TW</a:t>
              </a:r>
            </a:p>
            <a:p>
              <a:pPr marL="228600" marR="0" lvl="0" indent="-228600" algn="ctr" defTabSz="914400" rtl="0" eaLnBrk="0" fontAlgn="base" latinLnBrk="0" hangingPunct="0">
                <a:lnSpc>
                  <a:spcPct val="100000"/>
                </a:lnSpc>
                <a:spcBef>
                  <a:spcPct val="0"/>
                </a:spcBef>
                <a:spcAft>
                  <a:spcPct val="0"/>
                </a:spcAft>
                <a:buClrTx/>
                <a:buSzTx/>
                <a:buFont typeface="+mj-lt"/>
                <a:buAutoNum type="arabicPeriod"/>
                <a:tabLst/>
              </a:pPr>
              <a:r>
                <a:rPr kumimoji="0" lang="en-GB" altLang="en-US" sz="2000" b="0" i="0" u="none" strike="noStrike" cap="none" normalizeH="0" baseline="0" dirty="0">
                  <a:ln>
                    <a:noFill/>
                  </a:ln>
                  <a:solidFill>
                    <a:srgbClr val="000000"/>
                  </a:solidFill>
                  <a:effectLst/>
                  <a:latin typeface="Gill Sans MT" panose="020B0502020104020203" pitchFamily="34" charset="0"/>
                </a:rPr>
                <a:t>Cafcass Social </a:t>
              </a:r>
              <a:r>
                <a:rPr lang="en-GB" altLang="en-US" sz="2000">
                  <a:solidFill>
                    <a:srgbClr val="000000"/>
                  </a:solidFill>
                  <a:latin typeface="Gill Sans MT" panose="020B0502020104020203" pitchFamily="34" charset="0"/>
                </a:rPr>
                <a:t>Work Academy -TW</a:t>
              </a:r>
              <a:endParaRPr kumimoji="0" lang="en-GB" altLang="en-US" sz="2000" b="0" i="0" u="none" strike="noStrike" cap="none" normalizeH="0" baseline="0" dirty="0">
                <a:ln>
                  <a:noFill/>
                </a:ln>
                <a:solidFill>
                  <a:srgbClr val="000000"/>
                </a:solidFill>
                <a:effectLst/>
                <a:latin typeface="Gill Sans MT" panose="020B0502020104020203" pitchFamily="34" charset="0"/>
              </a:endParaRPr>
            </a:p>
          </p:txBody>
        </p:sp>
      </p:grpSp>
    </p:spTree>
    <p:extLst>
      <p:ext uri="{BB962C8B-B14F-4D97-AF65-F5344CB8AC3E}">
        <p14:creationId xmlns:p14="http://schemas.microsoft.com/office/powerpoint/2010/main" val="111081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0" y="897504"/>
            <a:ext cx="11070590" cy="50629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spcAft>
                <a:spcPts val="1200"/>
              </a:spcAft>
              <a:buFont typeface="+mj-lt"/>
              <a:buAutoNum type="arabicPeriod"/>
            </a:pPr>
            <a:r>
              <a:rPr lang="en-GB" sz="1800" b="1" dirty="0">
                <a:latin typeface="Gill Sans MT" panose="020B0502020104020203" pitchFamily="34" charset="0"/>
              </a:rPr>
              <a:t>National recovery group </a:t>
            </a:r>
            <a:r>
              <a:rPr lang="en-GB" sz="1800" dirty="0">
                <a:latin typeface="Gill Sans MT" panose="020B0502020104020203" pitchFamily="34" charset="0"/>
              </a:rPr>
              <a:t>(fortnightly ) – focused on system challenges that partners need to resolve together . Our backlogs clear and central and strategy discussed in the meeting – we chair</a:t>
            </a:r>
          </a:p>
          <a:p>
            <a:pPr marL="742950" lvl="1" indent="-285750" algn="l">
              <a:spcAft>
                <a:spcPts val="1200"/>
              </a:spcAft>
              <a:buFont typeface="+mj-lt"/>
              <a:buAutoNum type="arabicPeriod"/>
            </a:pPr>
            <a:r>
              <a:rPr lang="en-GB" sz="1800" b="1" dirty="0">
                <a:latin typeface="Gill Sans MT" panose="020B0502020104020203" pitchFamily="34" charset="0"/>
              </a:rPr>
              <a:t>FJRIG – </a:t>
            </a:r>
            <a:r>
              <a:rPr lang="en-GB" sz="1800" dirty="0">
                <a:latin typeface="Gill Sans MT" panose="020B0502020104020203" pitchFamily="34" charset="0"/>
              </a:rPr>
              <a:t>two small advisory groups to agree reform and recovery priorities – Public and Private law – we are represented on both </a:t>
            </a:r>
          </a:p>
          <a:p>
            <a:pPr marL="742950" lvl="1" indent="-285750" algn="l">
              <a:spcAft>
                <a:spcPts val="1200"/>
              </a:spcAft>
              <a:buFont typeface="+mj-lt"/>
              <a:buAutoNum type="arabicPeriod"/>
            </a:pPr>
            <a:r>
              <a:rPr lang="en-GB" sz="1800" b="1" dirty="0">
                <a:latin typeface="Gill Sans MT" panose="020B0502020104020203" pitchFamily="34" charset="0"/>
              </a:rPr>
              <a:t>Fortnightly meetings with ADCS </a:t>
            </a:r>
            <a:r>
              <a:rPr lang="en-GB" sz="1800" dirty="0">
                <a:latin typeface="Gill Sans MT" panose="020B0502020104020203" pitchFamily="34" charset="0"/>
              </a:rPr>
              <a:t>– planning, reflection and solution - </a:t>
            </a:r>
            <a:r>
              <a:rPr lang="en-GB" sz="1800" dirty="0">
                <a:latin typeface="Gill Sans MT" panose="020B0502020104020203" pitchFamily="34" charset="0"/>
                <a:cs typeface="Times New Roman" panose="02020603050405020304" pitchFamily="18" charset="0"/>
              </a:rPr>
              <a:t>Public law snapshot (later slide) – concern mounting about existing delay and new cases as well as possible winter rise from lockdown</a:t>
            </a:r>
          </a:p>
          <a:p>
            <a:pPr marL="742950" lvl="1" indent="-285750" algn="l">
              <a:spcAft>
                <a:spcPts val="1200"/>
              </a:spcAft>
              <a:buFont typeface="+mj-lt"/>
              <a:buAutoNum type="arabicPeriod"/>
            </a:pPr>
            <a:r>
              <a:rPr lang="en-GB" sz="1800" dirty="0">
                <a:latin typeface="Gill Sans MT" panose="020B0502020104020203" pitchFamily="34" charset="0"/>
                <a:cs typeface="Times New Roman" panose="02020603050405020304" pitchFamily="18" charset="0"/>
              </a:rPr>
              <a:t>Internal </a:t>
            </a:r>
            <a:r>
              <a:rPr lang="en-GB" sz="1800" b="1" dirty="0">
                <a:latin typeface="Gill Sans MT" panose="020B0502020104020203" pitchFamily="34" charset="0"/>
                <a:cs typeface="Times New Roman" panose="02020603050405020304" pitchFamily="18" charset="0"/>
              </a:rPr>
              <a:t>backlog handling plan (earlier slide) and use of £3.4m to stave off prioritisation</a:t>
            </a:r>
            <a:r>
              <a:rPr lang="en-GB" sz="1800" dirty="0">
                <a:latin typeface="Gill Sans MT" panose="020B0502020104020203" pitchFamily="34" charset="0"/>
                <a:cs typeface="Times New Roman" panose="02020603050405020304" pitchFamily="18" charset="0"/>
              </a:rPr>
              <a:t> </a:t>
            </a:r>
          </a:p>
          <a:p>
            <a:pPr marL="742950" lvl="1" indent="-285750" algn="l">
              <a:spcAft>
                <a:spcPts val="1200"/>
              </a:spcAft>
              <a:buFont typeface="+mj-lt"/>
              <a:buAutoNum type="arabicPeriod"/>
            </a:pPr>
            <a:r>
              <a:rPr lang="en-GB" sz="1800" dirty="0">
                <a:latin typeface="Gill Sans MT" panose="020B0502020104020203" pitchFamily="34" charset="0"/>
                <a:cs typeface="Times New Roman" panose="02020603050405020304" pitchFamily="18" charset="0"/>
              </a:rPr>
              <a:t>New </a:t>
            </a:r>
            <a:r>
              <a:rPr lang="en-GB" sz="1800" b="1" dirty="0">
                <a:latin typeface="Gill Sans MT" panose="020B0502020104020203" pitchFamily="34" charset="0"/>
                <a:cs typeface="Times New Roman" panose="02020603050405020304" pitchFamily="18" charset="0"/>
              </a:rPr>
              <a:t>Assistant Director self – assessment </a:t>
            </a:r>
            <a:r>
              <a:rPr lang="en-GB" sz="1800" dirty="0">
                <a:latin typeface="Gill Sans MT" panose="020B0502020104020203" pitchFamily="34" charset="0"/>
                <a:cs typeface="Times New Roman" panose="02020603050405020304" pitchFamily="18" charset="0"/>
              </a:rPr>
              <a:t>to regularly review whether criteria for prioritisation are met </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Remain very concerned about throughput in the courts </a:t>
            </a:r>
            <a:r>
              <a:rPr lang="en-GB" sz="1800" dirty="0">
                <a:latin typeface="Gill Sans MT" panose="020B0502020104020203" pitchFamily="34" charset="0"/>
                <a:cs typeface="Times New Roman" panose="02020603050405020304" pitchFamily="18" charset="0"/>
              </a:rPr>
              <a:t>and 12-18 months needed to return to any kind of pre- COVID levels? </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Weekly review </a:t>
            </a:r>
            <a:r>
              <a:rPr lang="en-GB" sz="1800" dirty="0">
                <a:latin typeface="Gill Sans MT" panose="020B0502020104020203" pitchFamily="34" charset="0"/>
                <a:cs typeface="Times New Roman" panose="02020603050405020304" pitchFamily="18" charset="0"/>
              </a:rPr>
              <a:t>at COVID programme board of </a:t>
            </a:r>
            <a:r>
              <a:rPr lang="en-GB" sz="1800" b="1" dirty="0">
                <a:latin typeface="Gill Sans MT" panose="020B0502020104020203" pitchFamily="34" charset="0"/>
                <a:cs typeface="Times New Roman" panose="02020603050405020304" pitchFamily="18" charset="0"/>
              </a:rPr>
              <a:t>Director overview of self – assessments and impact of backlog handling</a:t>
            </a:r>
          </a:p>
          <a:p>
            <a:pPr marL="742950" lvl="1" indent="-285750" algn="l">
              <a:spcAft>
                <a:spcPts val="1200"/>
              </a:spcAft>
              <a:buFont typeface="+mj-lt"/>
              <a:buAutoNum type="arabicPeriod"/>
            </a:pPr>
            <a:r>
              <a:rPr lang="en-GB" sz="1800" b="1">
                <a:latin typeface="Gill Sans MT" panose="020B0502020104020203" pitchFamily="34" charset="0"/>
                <a:cs typeface="Times New Roman" panose="02020603050405020304" pitchFamily="18" charset="0"/>
              </a:rPr>
              <a:t>Proposed </a:t>
            </a:r>
            <a:r>
              <a:rPr lang="en-GB" sz="1800" b="1" dirty="0">
                <a:latin typeface="Gill Sans MT" panose="020B0502020104020203" pitchFamily="34" charset="0"/>
                <a:cs typeface="Times New Roman" panose="02020603050405020304" pitchFamily="18" charset="0"/>
              </a:rPr>
              <a:t>‘listening and leading at frontline’ monthly check – ins </a:t>
            </a:r>
            <a:r>
              <a:rPr lang="en-GB" sz="1800" dirty="0">
                <a:latin typeface="Gill Sans MT" panose="020B0502020104020203" pitchFamily="34" charset="0"/>
                <a:cs typeface="Times New Roman" panose="02020603050405020304" pitchFamily="18" charset="0"/>
              </a:rPr>
              <a:t>to triangulate COVID board, senior leaders views and data</a:t>
            </a: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8560264"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572381"/>
                </a:solidFill>
                <a:latin typeface="Ink Free" panose="03080402000500000000" pitchFamily="66" charset="0"/>
              </a:rPr>
              <a:t>Recovery planning: JT  </a:t>
            </a:r>
          </a:p>
        </p:txBody>
      </p:sp>
    </p:spTree>
    <p:extLst>
      <p:ext uri="{BB962C8B-B14F-4D97-AF65-F5344CB8AC3E}">
        <p14:creationId xmlns:p14="http://schemas.microsoft.com/office/powerpoint/2010/main" val="50753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0" y="465253"/>
            <a:ext cx="11070590" cy="57396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Family Justice Reform Implementation Group:  </a:t>
            </a:r>
            <a:r>
              <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operational leaders across the family justice system meet monthly to advise Family Justice Board on priorities for reform, and how it can be implemented</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Supported by 2 small steering groups</a:t>
            </a:r>
            <a:r>
              <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 private and public law – chaired by senior judges </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Cafcass is prioritising the </a:t>
            </a:r>
            <a:r>
              <a:rPr kumimoji="0" lang="en-GB" sz="2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private law</a:t>
            </a:r>
            <a:r>
              <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GB" sz="2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group</a:t>
            </a:r>
            <a:r>
              <a:rPr kumimoji="0" lang="en-GB" sz="2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led by Mr Justice Cobb.  Focus on:</a:t>
            </a:r>
          </a:p>
          <a:p>
            <a:pPr marL="1257300" marR="0" lvl="2"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
              <a:tabLst/>
              <a:defRPr/>
            </a:pPr>
            <a:r>
              <a:rPr kumimoji="0" lang="en-GB" sz="17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Relieve system pressure to buy time:  </a:t>
            </a:r>
            <a:r>
              <a:rPr kumimoji="0" lang="en-GB" sz="17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a:t>
            </a:r>
            <a:r>
              <a:rPr kumimoji="0" lang="en-GB" sz="17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xtend</a:t>
            </a:r>
            <a:r>
              <a:rPr kumimoji="0" lang="en-GB" sz="17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Practice Direction that allows for short term flexibilities in the Child Arrangements Programme. </a:t>
            </a:r>
          </a:p>
          <a:p>
            <a:pPr marL="1257300" marR="0" lvl="2"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
              <a:tabLst/>
              <a:defRPr/>
            </a:pPr>
            <a:r>
              <a:rPr kumimoji="0" lang="en-GB" sz="17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Design and test longer term reform</a:t>
            </a:r>
            <a:r>
              <a:rPr kumimoji="0" lang="en-GB" sz="17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 redesigned pathway into court with earlier advice and assistance and more ‘investigative’ approach; triage into differentiated court pathways for those who need it; stronger end-to-end focus on Domestic Abuse</a:t>
            </a:r>
          </a:p>
          <a:p>
            <a:pPr marL="1257300" marR="0" lvl="2" indent="-342900" algn="l" defTabSz="914400" rtl="0" eaLnBrk="1" fontAlgn="auto" latinLnBrk="0" hangingPunct="1">
              <a:lnSpc>
                <a:spcPct val="90000"/>
              </a:lnSpc>
              <a:spcBef>
                <a:spcPts val="500"/>
              </a:spcBef>
              <a:spcAft>
                <a:spcPts val="1200"/>
              </a:spcAft>
              <a:buClrTx/>
              <a:buSzTx/>
              <a:buFont typeface="Wingdings" panose="05000000000000000000" pitchFamily="2" charset="2"/>
              <a:buChar char="§"/>
              <a:tabLst/>
              <a:defRPr/>
            </a:pPr>
            <a:r>
              <a:rPr kumimoji="0" lang="en-GB" sz="17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Encourage take-up</a:t>
            </a:r>
            <a:r>
              <a:rPr kumimoji="0" lang="en-GB" sz="17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through engagement with judiciary and system partners at </a:t>
            </a:r>
            <a:r>
              <a:rPr kumimoji="0" lang="en-GB" sz="17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regional level</a:t>
            </a:r>
            <a:r>
              <a:rPr kumimoji="0" lang="en-GB" sz="17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Pilots to be ‘whole process’ and tested in at least one DFJ area per circuit</a:t>
            </a: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11070590" cy="63521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Priorities for reform - Family Justice Reform Implementation Group: TW </a:t>
            </a:r>
          </a:p>
        </p:txBody>
      </p:sp>
    </p:spTree>
    <p:extLst>
      <p:ext uri="{BB962C8B-B14F-4D97-AF65-F5344CB8AC3E}">
        <p14:creationId xmlns:p14="http://schemas.microsoft.com/office/powerpoint/2010/main" val="222887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182880" y="897504"/>
            <a:ext cx="11887200" cy="50629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Undertaken in </a:t>
            </a: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partnership with ADCS </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as a means of providing a </a:t>
            </a: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momentary picture about impact of delays in family proceedings</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for </a:t>
            </a:r>
            <a:r>
              <a:rPr kumimoji="0" lang="en-GB"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England’s looked after children </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lang="en-GB" sz="1800" b="1" dirty="0">
                <a:solidFill>
                  <a:prstClr val="black"/>
                </a:solidFill>
                <a:latin typeface="Gill Sans MT" panose="020B0502020104020203" pitchFamily="34" charset="0"/>
              </a:rPr>
              <a:t>No national system </a:t>
            </a:r>
            <a:r>
              <a:rPr lang="en-GB" sz="1800" dirty="0">
                <a:solidFill>
                  <a:prstClr val="black"/>
                </a:solidFill>
                <a:latin typeface="Gill Sans MT" panose="020B0502020104020203" pitchFamily="34" charset="0"/>
              </a:rPr>
              <a:t>to describe this story – </a:t>
            </a:r>
            <a:r>
              <a:rPr lang="en-GB" sz="1800" b="1" dirty="0">
                <a:solidFill>
                  <a:prstClr val="black"/>
                </a:solidFill>
                <a:latin typeface="Gill Sans MT" panose="020B0502020104020203" pitchFamily="34" charset="0"/>
              </a:rPr>
              <a:t>significance – the state (local authorities on its behalf) has assessed that a child has suffered significant harm </a:t>
            </a:r>
            <a:r>
              <a:rPr lang="en-GB" sz="1800" dirty="0">
                <a:solidFill>
                  <a:prstClr val="black"/>
                </a:solidFill>
                <a:latin typeface="Gill Sans MT" panose="020B0502020104020203" pitchFamily="34" charset="0"/>
              </a:rPr>
              <a:t>and they are not safe to remain in the care of their parents</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lang="en-GB" sz="1800" dirty="0">
                <a:solidFill>
                  <a:prstClr val="black"/>
                </a:solidFill>
                <a:latin typeface="Gill Sans MT" panose="020B0502020104020203" pitchFamily="34" charset="0"/>
              </a:rPr>
              <a:t>CE offered </a:t>
            </a:r>
            <a:r>
              <a:rPr lang="en-GB" sz="1800" b="1" dirty="0">
                <a:solidFill>
                  <a:prstClr val="black"/>
                </a:solidFill>
                <a:latin typeface="Gill Sans MT" panose="020B0502020104020203" pitchFamily="34" charset="0"/>
              </a:rPr>
              <a:t>Cafcass resource to attempt this through a snapshot survey </a:t>
            </a:r>
            <a:r>
              <a:rPr lang="en-GB" sz="1800" dirty="0">
                <a:solidFill>
                  <a:prstClr val="black"/>
                </a:solidFill>
                <a:latin typeface="Gill Sans MT" panose="020B0502020104020203" pitchFamily="34" charset="0"/>
              </a:rPr>
              <a:t>3 August – 17 September</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lang="en-GB" sz="1800" dirty="0">
                <a:solidFill>
                  <a:prstClr val="black"/>
                </a:solidFill>
                <a:latin typeface="Gill Sans MT" panose="020B0502020104020203" pitchFamily="34" charset="0"/>
              </a:rPr>
              <a:t>114 of 149 (</a:t>
            </a:r>
            <a:r>
              <a:rPr lang="en-GB" sz="1800" b="1" dirty="0">
                <a:solidFill>
                  <a:prstClr val="black"/>
                </a:solidFill>
                <a:latin typeface="Gill Sans MT" panose="020B0502020104020203" pitchFamily="34" charset="0"/>
              </a:rPr>
              <a:t>77%) of local authorities responded </a:t>
            </a:r>
            <a:r>
              <a:rPr lang="en-GB" sz="1800" dirty="0">
                <a:solidFill>
                  <a:prstClr val="black"/>
                </a:solidFill>
                <a:latin typeface="Gill Sans MT" panose="020B0502020104020203" pitchFamily="34" charset="0"/>
              </a:rPr>
              <a:t>– 8199 cases involving 13200 children (40% of cases involved an infant)</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lang="en-GB" sz="1800" b="1" dirty="0">
                <a:solidFill>
                  <a:prstClr val="black"/>
                </a:solidFill>
                <a:latin typeface="Gill Sans MT" panose="020B0502020104020203" pitchFamily="34" charset="0"/>
              </a:rPr>
              <a:t>40% of cases reported to have delay impacting children – of which 11% (1450 but up to 1900) deemed to be severe </a:t>
            </a:r>
            <a:r>
              <a:rPr lang="en-GB" sz="1800" dirty="0">
                <a:solidFill>
                  <a:prstClr val="black"/>
                </a:solidFill>
                <a:latin typeface="Gill Sans MT" panose="020B0502020104020203" pitchFamily="34" charset="0"/>
              </a:rPr>
              <a:t>(court hearing only option to resolve) </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lang="en-GB" sz="1800" b="1" dirty="0">
                <a:solidFill>
                  <a:prstClr val="black"/>
                </a:solidFill>
                <a:latin typeface="Gill Sans MT" panose="020B0502020104020203" pitchFamily="34" charset="0"/>
              </a:rPr>
              <a:t>Expert and specialist assessment cited as most common reason for delay </a:t>
            </a:r>
            <a:r>
              <a:rPr lang="en-GB" sz="1800" dirty="0">
                <a:solidFill>
                  <a:prstClr val="black"/>
                </a:solidFill>
                <a:latin typeface="Gill Sans MT" panose="020B0502020104020203" pitchFamily="34" charset="0"/>
              </a:rPr>
              <a:t>followed by </a:t>
            </a:r>
            <a:r>
              <a:rPr lang="en-GB" sz="1800" b="1" dirty="0">
                <a:solidFill>
                  <a:prstClr val="black"/>
                </a:solidFill>
                <a:latin typeface="Gill Sans MT" panose="020B0502020104020203" pitchFamily="34" charset="0"/>
              </a:rPr>
              <a:t>delay attributed to the court</a:t>
            </a:r>
          </a:p>
          <a:p>
            <a:pPr marL="742950" lvl="1" indent="-285750" algn="l">
              <a:spcAft>
                <a:spcPts val="1200"/>
              </a:spcAft>
              <a:buFont typeface="+mj-lt"/>
              <a:buAutoNum type="arabicPeriod"/>
              <a:defRPr/>
            </a:pPr>
            <a:r>
              <a:rPr lang="en-GB" sz="1800" dirty="0">
                <a:solidFill>
                  <a:prstClr val="black"/>
                </a:solidFill>
                <a:latin typeface="Gill Sans MT" panose="020B0502020104020203" pitchFamily="34" charset="0"/>
              </a:rPr>
              <a:t>Of cases where there is a </a:t>
            </a:r>
            <a:r>
              <a:rPr lang="en-GB" sz="1800" b="1" dirty="0">
                <a:solidFill>
                  <a:prstClr val="black"/>
                </a:solidFill>
                <a:latin typeface="Gill Sans MT" panose="020B0502020104020203" pitchFamily="34" charset="0"/>
              </a:rPr>
              <a:t>severe impact </a:t>
            </a:r>
            <a:r>
              <a:rPr lang="en-GB" sz="1800" dirty="0">
                <a:solidFill>
                  <a:prstClr val="black"/>
                </a:solidFill>
                <a:latin typeface="Gill Sans MT" panose="020B0502020104020203" pitchFamily="34" charset="0"/>
              </a:rPr>
              <a:t>on the child due to a delay, </a:t>
            </a:r>
            <a:r>
              <a:rPr lang="en-GB" sz="1800" b="1" dirty="0">
                <a:solidFill>
                  <a:prstClr val="black"/>
                </a:solidFill>
                <a:latin typeface="Gill Sans MT" panose="020B0502020104020203" pitchFamily="34" charset="0"/>
              </a:rPr>
              <a:t>79% have exceeded 26 weeks</a:t>
            </a:r>
          </a:p>
          <a:p>
            <a:pPr marL="742950" lvl="1" indent="-285750" algn="l">
              <a:spcAft>
                <a:spcPts val="1200"/>
              </a:spcAft>
              <a:buFont typeface="+mj-lt"/>
              <a:buAutoNum type="arabicPeriod"/>
              <a:defRPr/>
            </a:pPr>
            <a:r>
              <a:rPr lang="en-GB" sz="1800" b="1" dirty="0">
                <a:solidFill>
                  <a:prstClr val="black"/>
                </a:solidFill>
                <a:latin typeface="Gill Sans MT" panose="020B0502020104020203" pitchFamily="34" charset="0"/>
              </a:rPr>
              <a:t>Next steps </a:t>
            </a:r>
            <a:r>
              <a:rPr lang="en-GB" sz="1800" dirty="0">
                <a:solidFill>
                  <a:prstClr val="black"/>
                </a:solidFill>
                <a:latin typeface="Gill Sans MT" panose="020B0502020104020203" pitchFamily="34" charset="0"/>
              </a:rPr>
              <a:t>– Joint Cafcass/ADCS national report and local negotiations with DFJs on prioritising those most urgent cases – September /October </a:t>
            </a:r>
          </a:p>
          <a:p>
            <a:endParaRPr lang="en-GB" sz="1800" dirty="0"/>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7777180"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Public Law Snapshot : JT </a:t>
            </a:r>
          </a:p>
        </p:txBody>
      </p:sp>
    </p:spTree>
    <p:extLst>
      <p:ext uri="{BB962C8B-B14F-4D97-AF65-F5344CB8AC3E}">
        <p14:creationId xmlns:p14="http://schemas.microsoft.com/office/powerpoint/2010/main" val="134145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174172" y="897504"/>
            <a:ext cx="11451771" cy="56476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spcAft>
                <a:spcPts val="1200"/>
              </a:spcAft>
              <a:buFont typeface="Wingdings" panose="05000000000000000000" pitchFamily="2" charset="2"/>
              <a:buChar char="ü"/>
            </a:pPr>
            <a:r>
              <a:rPr lang="en-GB" dirty="0">
                <a:latin typeface="Gill Sans MT" panose="020B0502020104020203" pitchFamily="34" charset="0"/>
              </a:rPr>
              <a:t>Consultation on framework goes live </a:t>
            </a:r>
            <a:r>
              <a:rPr lang="en-GB">
                <a:latin typeface="Gill Sans MT" panose="020B0502020104020203" pitchFamily="34" charset="0"/>
              </a:rPr>
              <a:t>14 October </a:t>
            </a:r>
            <a:r>
              <a:rPr lang="en-GB" dirty="0">
                <a:latin typeface="Gill Sans MT" panose="020B0502020104020203" pitchFamily="34" charset="0"/>
              </a:rPr>
              <a:t>(4 weeks) . Publication February 2021</a:t>
            </a:r>
          </a:p>
          <a:p>
            <a:pPr marL="800100" lvl="1" indent="-342900" algn="l">
              <a:spcAft>
                <a:spcPts val="1200"/>
              </a:spcAft>
              <a:buFont typeface="Wingdings" panose="05000000000000000000" pitchFamily="2" charset="2"/>
              <a:buChar char="ü"/>
            </a:pPr>
            <a:r>
              <a:rPr lang="en-GB" dirty="0">
                <a:latin typeface="Gill Sans MT" panose="020B0502020104020203" pitchFamily="34" charset="0"/>
              </a:rPr>
              <a:t>Submission of Self – Evaluation Early December 2020 – a national story with regional annexes</a:t>
            </a:r>
          </a:p>
          <a:p>
            <a:pPr marL="800100" lvl="1" indent="-342900" algn="l">
              <a:spcAft>
                <a:spcPts val="1200"/>
              </a:spcAft>
              <a:buFont typeface="Wingdings" panose="05000000000000000000" pitchFamily="2" charset="2"/>
              <a:buChar char="ü"/>
            </a:pPr>
            <a:r>
              <a:rPr lang="en-GB" dirty="0">
                <a:latin typeface="Gill Sans MT" panose="020B0502020104020203" pitchFamily="34" charset="0"/>
              </a:rPr>
              <a:t>Annual engagement meeting – January 2021, Targeted inspection – March – April 2021</a:t>
            </a:r>
          </a:p>
          <a:p>
            <a:pPr marL="800100" lvl="1" indent="-342900" algn="l">
              <a:spcAft>
                <a:spcPts val="1200"/>
              </a:spcAft>
              <a:buFont typeface="Wingdings" panose="05000000000000000000" pitchFamily="2" charset="2"/>
              <a:buChar char="ü"/>
            </a:pPr>
            <a:r>
              <a:rPr lang="en-GB" dirty="0">
                <a:latin typeface="Gill Sans MT" panose="020B0502020104020203" pitchFamily="34" charset="0"/>
              </a:rPr>
              <a:t>Full inspection – April 2021 onwards unless early trigger  </a:t>
            </a:r>
          </a:p>
          <a:p>
            <a:pPr marL="800100" lvl="1" indent="-342900" algn="l">
              <a:spcAft>
                <a:spcPts val="1200"/>
              </a:spcAft>
              <a:buFont typeface="Wingdings" panose="05000000000000000000" pitchFamily="2" charset="2"/>
              <a:buChar char="ü"/>
            </a:pPr>
            <a:r>
              <a:rPr lang="en-GB" b="1" dirty="0">
                <a:latin typeface="Gill Sans MT" panose="020B0502020104020203" pitchFamily="34" charset="0"/>
              </a:rPr>
              <a:t>Probable virtual inspection </a:t>
            </a:r>
          </a:p>
          <a:p>
            <a:pPr marL="800100" lvl="1" indent="-342900" algn="l">
              <a:spcAft>
                <a:spcPts val="1200"/>
              </a:spcAft>
              <a:buFont typeface="Wingdings" panose="05000000000000000000" pitchFamily="2" charset="2"/>
              <a:buChar char="ü"/>
            </a:pPr>
            <a:r>
              <a:rPr lang="en-GB" b="1" dirty="0">
                <a:latin typeface="Gill Sans MT" panose="020B0502020104020203" pitchFamily="34" charset="0"/>
              </a:rPr>
              <a:t>Possible themes – </a:t>
            </a:r>
            <a:r>
              <a:rPr lang="en-GB" dirty="0">
                <a:latin typeface="Gill Sans MT" panose="020B0502020104020203" pitchFamily="34" charset="0"/>
              </a:rPr>
              <a:t>impact of COVID , Domestic Abuse, Voice of the child</a:t>
            </a:r>
          </a:p>
          <a:p>
            <a:pPr marL="800100" lvl="1" indent="-342900" algn="l">
              <a:spcAft>
                <a:spcPts val="1200"/>
              </a:spcAft>
              <a:buFont typeface="Wingdings" panose="05000000000000000000" pitchFamily="2" charset="2"/>
              <a:buChar char="ü"/>
            </a:pPr>
            <a:r>
              <a:rPr lang="en-GB" b="1" dirty="0">
                <a:latin typeface="Gill Sans MT" panose="020B0502020104020203" pitchFamily="34" charset="0"/>
              </a:rPr>
              <a:t>Key questions: </a:t>
            </a:r>
          </a:p>
          <a:p>
            <a:pPr marL="800100" lvl="1" indent="-342900" algn="l">
              <a:spcAft>
                <a:spcPts val="1200"/>
              </a:spcAft>
              <a:buFont typeface="Wingdings" panose="05000000000000000000" pitchFamily="2" charset="2"/>
              <a:buChar char="ü"/>
            </a:pPr>
            <a:r>
              <a:rPr lang="en-GB" b="1" dirty="0">
                <a:highlight>
                  <a:srgbClr val="FFFF00"/>
                </a:highlight>
                <a:latin typeface="Gill Sans MT" panose="020B0502020104020203" pitchFamily="34" charset="0"/>
              </a:rPr>
              <a:t>What do you know about the quality of social work practice for children and families?</a:t>
            </a:r>
          </a:p>
          <a:p>
            <a:pPr marL="800100" lvl="1" indent="-342900" algn="l">
              <a:spcAft>
                <a:spcPts val="1200"/>
              </a:spcAft>
              <a:buFont typeface="Wingdings" panose="05000000000000000000" pitchFamily="2" charset="2"/>
              <a:buChar char="ü"/>
            </a:pPr>
            <a:r>
              <a:rPr lang="en-GB" b="1" dirty="0">
                <a:highlight>
                  <a:srgbClr val="FFFF00"/>
                </a:highlight>
                <a:latin typeface="Gill Sans MT" panose="020B0502020104020203" pitchFamily="34" charset="0"/>
              </a:rPr>
              <a:t> How do you know it? – evidence</a:t>
            </a:r>
          </a:p>
          <a:p>
            <a:pPr marL="800100" lvl="1" indent="-342900" algn="l">
              <a:spcAft>
                <a:spcPts val="1200"/>
              </a:spcAft>
              <a:buFont typeface="Wingdings" panose="05000000000000000000" pitchFamily="2" charset="2"/>
              <a:buChar char="ü"/>
            </a:pPr>
            <a:r>
              <a:rPr lang="en-GB" b="1" dirty="0">
                <a:highlight>
                  <a:srgbClr val="FFFF00"/>
                </a:highlight>
                <a:latin typeface="Gill Sans MT" panose="020B0502020104020203" pitchFamily="34" charset="0"/>
              </a:rPr>
              <a:t>What are you doing to improve practice and the areas which are less strong?</a:t>
            </a:r>
          </a:p>
          <a:p>
            <a:pPr marL="800100" lvl="1" indent="-342900" algn="l">
              <a:spcAft>
                <a:spcPts val="1200"/>
              </a:spcAft>
              <a:buFont typeface="Wingdings" panose="05000000000000000000" pitchFamily="2" charset="2"/>
              <a:buChar char="ü"/>
            </a:pPr>
            <a:r>
              <a:rPr lang="en-GB" b="1" dirty="0">
                <a:latin typeface="Gill Sans MT" panose="020B0502020104020203" pitchFamily="34" charset="0"/>
              </a:rPr>
              <a:t>Early lines of enquiry </a:t>
            </a:r>
            <a:r>
              <a:rPr lang="en-GB" dirty="0">
                <a:latin typeface="Gill Sans MT" panose="020B0502020104020203" pitchFamily="34" charset="0"/>
              </a:rPr>
              <a:t>identified and will be reported as part of the self assessment with improvement actions </a:t>
            </a:r>
            <a:endParaRPr lang="en-GB" b="1" dirty="0">
              <a:latin typeface="Gill Sans MT" panose="020B0502020104020203" pitchFamily="34" charset="0"/>
            </a:endParaRPr>
          </a:p>
          <a:p>
            <a:pPr marL="800100" lvl="1" indent="-342900" algn="l">
              <a:spcAft>
                <a:spcPts val="1200"/>
              </a:spcAft>
              <a:buFont typeface="Wingdings" panose="05000000000000000000" pitchFamily="2" charset="2"/>
              <a:buChar char="ü"/>
            </a:pPr>
            <a:endParaRPr lang="en-GB" sz="2300" dirty="0">
              <a:latin typeface="Gill Sans MT" panose="020B0502020104020203" pitchFamily="34" charset="0"/>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572381"/>
                </a:solidFill>
                <a:latin typeface="Ink Free" panose="03080402000500000000" pitchFamily="66" charset="0"/>
              </a:rPr>
              <a:t>Ofsted: AO </a:t>
            </a:r>
          </a:p>
        </p:txBody>
      </p:sp>
    </p:spTree>
    <p:extLst>
      <p:ext uri="{BB962C8B-B14F-4D97-AF65-F5344CB8AC3E}">
        <p14:creationId xmlns:p14="http://schemas.microsoft.com/office/powerpoint/2010/main" val="231438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77E9A-B575-4348-A32D-89046D9037C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9843" b="96063" l="2000" r="96350">
                        <a14:foregroundMark x1="4950" y1="25984" x2="4950" y2="25984"/>
                        <a14:foregroundMark x1="4950" y1="25984" x2="4950" y2="25984"/>
                        <a14:foregroundMark x1="4600" y1="78346" x2="4600" y2="78346"/>
                        <a14:foregroundMark x1="2400" y1="57087" x2="2400" y2="57087"/>
                        <a14:foregroundMark x1="16900" y1="84252" x2="16900" y2="84252"/>
                        <a14:foregroundMark x1="2050" y1="74016" x2="2050" y2="74016"/>
                        <a14:foregroundMark x1="23750" y1="67323" x2="23750" y2="67323"/>
                        <a14:foregroundMark x1="26800" y1="75197" x2="26800" y2="75197"/>
                        <a14:foregroundMark x1="4200" y1="22047" x2="4200" y2="22047"/>
                        <a14:foregroundMark x1="78550" y1="96063" x2="78550" y2="96063"/>
                        <a14:foregroundMark x1="83500" y1="92126" x2="83500" y2="92126"/>
                        <a14:foregroundMark x1="86300" y1="77165" x2="86300" y2="77165"/>
                        <a14:foregroundMark x1="86450" y1="59055" x2="86450" y2="62205"/>
                        <a14:foregroundMark x1="96350" y1="61024" x2="96350" y2="61024"/>
                        <a14:foregroundMark x1="87200" y1="62992" x2="87200" y2="62992"/>
                        <a14:foregroundMark x1="87450" y1="75197" x2="87450" y2="75197"/>
                        <a14:foregroundMark x1="87950" y1="90157" x2="87950" y2="90157"/>
                        <a14:foregroundMark x1="80600" y1="83071" x2="80600" y2="83071"/>
                        <a14:foregroundMark x1="78700" y1="64173" x2="78700" y2="64173"/>
                        <a14:foregroundMark x1="68400" y1="85039" x2="68400" y2="85039"/>
                        <a14:foregroundMark x1="74100" y1="69291" x2="74100" y2="69291"/>
                        <a14:foregroundMark x1="90000" y1="38189" x2="90000" y2="38189"/>
                      </a14:backgroundRemoval>
                    </a14:imgEffect>
                  </a14:imgLayer>
                </a14:imgProps>
              </a:ext>
            </a:extLst>
          </a:blip>
          <a:stretch>
            <a:fillRect/>
          </a:stretch>
        </p:blipFill>
        <p:spPr>
          <a:xfrm>
            <a:off x="0" y="5332579"/>
            <a:ext cx="12192000" cy="1525421"/>
          </a:xfrm>
          <a:prstGeom prst="rect">
            <a:avLst/>
          </a:prstGeom>
        </p:spPr>
      </p:pic>
      <p:grpSp>
        <p:nvGrpSpPr>
          <p:cNvPr id="8" name="Group 2">
            <a:extLst>
              <a:ext uri="{FF2B5EF4-FFF2-40B4-BE49-F238E27FC236}">
                <a16:creationId xmlns:a16="http://schemas.microsoft.com/office/drawing/2014/main" id="{46BD4EAD-7C33-4BB0-8A97-1D983560D569}"/>
              </a:ext>
            </a:extLst>
          </p:cNvPr>
          <p:cNvGrpSpPr>
            <a:grpSpLocks/>
          </p:cNvGrpSpPr>
          <p:nvPr/>
        </p:nvGrpSpPr>
        <p:grpSpPr bwMode="auto">
          <a:xfrm>
            <a:off x="314023" y="802777"/>
            <a:ext cx="9265406" cy="4411480"/>
            <a:chOff x="103550099" y="107165213"/>
            <a:chExt cx="5760000" cy="1656000"/>
          </a:xfrm>
        </p:grpSpPr>
        <p:sp>
          <p:nvSpPr>
            <p:cNvPr id="9" name="AutoShape 3">
              <a:extLst>
                <a:ext uri="{FF2B5EF4-FFF2-40B4-BE49-F238E27FC236}">
                  <a16:creationId xmlns:a16="http://schemas.microsoft.com/office/drawing/2014/main" id="{0EEB0146-1D3B-4135-8AAB-2A4A73E00D95}"/>
                </a:ext>
              </a:extLst>
            </p:cNvPr>
            <p:cNvSpPr>
              <a:spLocks noChangeArrowheads="1"/>
            </p:cNvSpPr>
            <p:nvPr/>
          </p:nvSpPr>
          <p:spPr bwMode="auto">
            <a:xfrm>
              <a:off x="103550099" y="107165213"/>
              <a:ext cx="5760000" cy="1656000"/>
            </a:xfrm>
            <a:prstGeom prst="roundRect">
              <a:avLst>
                <a:gd name="adj" fmla="val 16667"/>
              </a:avLst>
            </a:prstGeom>
            <a:solidFill>
              <a:srgbClr val="FFFFFF"/>
            </a:solidFill>
            <a:ln w="31750" algn="ctr">
              <a:solidFill>
                <a:srgbClr val="9E9E9E"/>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10" name="Text Box 4">
              <a:extLst>
                <a:ext uri="{FF2B5EF4-FFF2-40B4-BE49-F238E27FC236}">
                  <a16:creationId xmlns:a16="http://schemas.microsoft.com/office/drawing/2014/main" id="{E4A125B4-152F-4EAC-939A-EC5808AD9D3E}"/>
                </a:ext>
              </a:extLst>
            </p:cNvPr>
            <p:cNvSpPr txBox="1">
              <a:spLocks noChangeArrowheads="1"/>
            </p:cNvSpPr>
            <p:nvPr/>
          </p:nvSpPr>
          <p:spPr bwMode="auto">
            <a:xfrm>
              <a:off x="104842039" y="107292570"/>
              <a:ext cx="3811555" cy="8176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dirty="0">
                  <a:latin typeface="Gill Sans MT" panose="020B0502020104020203" pitchFamily="34" charset="0"/>
                </a:rPr>
                <a:t>COVID – 19, impact data and backlogs</a:t>
              </a:r>
              <a:r>
                <a:rPr kumimoji="0" lang="en-US" altLang="en-US" sz="2400" b="0" i="0" u="none" strike="noStrike" cap="none" normalizeH="0" baseline="0" dirty="0">
                  <a:ln>
                    <a:noFill/>
                  </a:ln>
                  <a:solidFill>
                    <a:schemeClr val="tx1"/>
                  </a:solidFill>
                  <a:effectLst/>
                  <a:latin typeface="Arial" panose="020B0604020202020204" pitchFamily="34" charset="0"/>
                </a:rPr>
                <a:t> </a:t>
              </a:r>
            </a:p>
          </p:txBody>
        </p:sp>
        <p:pic>
          <p:nvPicPr>
            <p:cNvPr id="11" name="Picture 5">
              <a:extLst>
                <a:ext uri="{FF2B5EF4-FFF2-40B4-BE49-F238E27FC236}">
                  <a16:creationId xmlns:a16="http://schemas.microsoft.com/office/drawing/2014/main" id="{EB958386-5951-4A0A-A9E4-9763068A1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19738" y="107306384"/>
              <a:ext cx="782876" cy="1388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6">
              <a:extLst>
                <a:ext uri="{FF2B5EF4-FFF2-40B4-BE49-F238E27FC236}">
                  <a16:creationId xmlns:a16="http://schemas.microsoft.com/office/drawing/2014/main" id="{A5ABE602-97D8-451D-85A7-10B963EB69ED}"/>
                </a:ext>
              </a:extLst>
            </p:cNvPr>
            <p:cNvSpPr txBox="1">
              <a:spLocks noChangeArrowheads="1"/>
            </p:cNvSpPr>
            <p:nvPr/>
          </p:nvSpPr>
          <p:spPr bwMode="auto">
            <a:xfrm>
              <a:off x="104707868" y="107516888"/>
              <a:ext cx="4419514" cy="8774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28600" lvl="0" indent="-228600" algn="ctr" eaLnBrk="0" fontAlgn="base" hangingPunct="0">
                <a:spcBef>
                  <a:spcPct val="0"/>
                </a:spcBef>
                <a:spcAft>
                  <a:spcPct val="0"/>
                </a:spcAft>
                <a:buFont typeface="+mj-lt"/>
                <a:buAutoNum type="arabicPeriod"/>
              </a:pPr>
              <a:r>
                <a:rPr lang="en-GB" altLang="en-US" sz="2400" dirty="0">
                  <a:solidFill>
                    <a:srgbClr val="000000"/>
                  </a:solidFill>
                  <a:latin typeface="Gill Sans MT" panose="020B0502020104020203" pitchFamily="34" charset="0"/>
                </a:rPr>
                <a:t>Covid – 19 Overview -JT</a:t>
              </a:r>
            </a:p>
            <a:p>
              <a:pPr marL="228600" lvl="0" indent="-228600" algn="ctr" eaLnBrk="0" fontAlgn="base" hangingPunct="0">
                <a:spcBef>
                  <a:spcPct val="0"/>
                </a:spcBef>
                <a:spcAft>
                  <a:spcPct val="0"/>
                </a:spcAft>
                <a:buFont typeface="+mj-lt"/>
                <a:buAutoNum type="arabicPeriod"/>
              </a:pPr>
              <a:r>
                <a:rPr lang="en-GB" altLang="en-US" sz="2400" dirty="0">
                  <a:solidFill>
                    <a:srgbClr val="000000"/>
                  </a:solidFill>
                  <a:latin typeface="Gill Sans MT" panose="020B0502020104020203" pitchFamily="34" charset="0"/>
                </a:rPr>
                <a:t>Data - JT /BR</a:t>
              </a:r>
            </a:p>
            <a:p>
              <a:pPr marL="228600" lvl="0" indent="-228600" algn="ctr" eaLnBrk="0" fontAlgn="base" hangingPunct="0">
                <a:spcBef>
                  <a:spcPct val="0"/>
                </a:spcBef>
                <a:spcAft>
                  <a:spcPct val="0"/>
                </a:spcAft>
                <a:buFont typeface="+mj-lt"/>
                <a:buAutoNum type="arabicPeriod"/>
              </a:pPr>
              <a:r>
                <a:rPr lang="en-GB" altLang="en-US" sz="2400" dirty="0">
                  <a:solidFill>
                    <a:srgbClr val="000000"/>
                  </a:solidFill>
                  <a:latin typeface="Gill Sans MT" panose="020B0502020104020203" pitchFamily="34" charset="0"/>
                </a:rPr>
                <a:t>Immediate actions to relieve pressure and prioritisation – AO</a:t>
              </a:r>
            </a:p>
          </p:txBody>
        </p:sp>
      </p:grpSp>
    </p:spTree>
    <p:extLst>
      <p:ext uri="{BB962C8B-B14F-4D97-AF65-F5344CB8AC3E}">
        <p14:creationId xmlns:p14="http://schemas.microsoft.com/office/powerpoint/2010/main" val="2122851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0" y="897504"/>
            <a:ext cx="11070590" cy="50629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Forecast position </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for the current year:</a:t>
            </a:r>
          </a:p>
          <a:p>
            <a:pPr marL="1257300" marR="0" lvl="2" indent="-3429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800" b="1"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Underlying position </a:t>
            </a: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remains stable with forecast outturn in line with previous reporting (being the c£0.5m shortfall on grant funding this year against our original allocation submission)</a:t>
            </a:r>
          </a:p>
          <a:p>
            <a:pPr marL="1257300" marR="0" lvl="2" indent="-3429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Plans to utilise the £3.4m in full are well developed combining extension of existing resources and extending additional capacity in various roles</a:t>
            </a:r>
          </a:p>
          <a:p>
            <a:pPr marL="1257300" marR="0" lvl="2" indent="-3429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Lower spending on areas impacted most by lockdown have mitigated additional spending pressures on new and replacement IT equipment and increased costs on Project Sapphire (to secure pace and functionality of development)</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Spending Review</a:t>
            </a:r>
          </a:p>
          <a:p>
            <a:pPr marL="1257300" marR="0" lvl="2" indent="-3429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No further information available at the time of writing.</a:t>
            </a:r>
          </a:p>
          <a:p>
            <a:pPr marL="742950" marR="0" lvl="1" indent="-28575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Pay Award </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proposals </a:t>
            </a:r>
          </a:p>
          <a:p>
            <a:pPr marL="1257300" marR="0" lvl="2" indent="-342900" algn="l" defTabSz="914400" rtl="0" eaLnBrk="1" fontAlgn="auto" latinLnBrk="0" hangingPunct="1">
              <a:lnSpc>
                <a:spcPct val="90000"/>
              </a:lnSpc>
              <a:spcBef>
                <a:spcPts val="500"/>
              </a:spcBef>
              <a:spcAft>
                <a:spcPts val="1200"/>
              </a:spcAft>
              <a:buClrTx/>
              <a:buSzTx/>
              <a:buFont typeface="+mj-lt"/>
              <a:buAutoNum type="alphaLcParenR"/>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Business case for an award competitive against local authority settlements ready for submission, following helpful discussions with various MOJ officials</a:t>
            </a:r>
          </a:p>
          <a:p>
            <a:pPr marL="1200150" marR="0" lvl="2" indent="-285750" algn="l" defTabSz="914400" rtl="0" eaLnBrk="1" fontAlgn="auto" latinLnBrk="0" hangingPunct="1">
              <a:lnSpc>
                <a:spcPct val="90000"/>
              </a:lnSpc>
              <a:spcBef>
                <a:spcPts val="500"/>
              </a:spcBef>
              <a:spcAft>
                <a:spcPts val="1200"/>
              </a:spcAft>
              <a:buClrTx/>
              <a:buSzTx/>
              <a:buFont typeface="+mj-lt"/>
              <a:buAutoNum type="alphaLcParenR"/>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9322952"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Budget and Comprehensive Spending Review (CSR): JB </a:t>
            </a:r>
          </a:p>
        </p:txBody>
      </p:sp>
    </p:spTree>
    <p:extLst>
      <p:ext uri="{BB962C8B-B14F-4D97-AF65-F5344CB8AC3E}">
        <p14:creationId xmlns:p14="http://schemas.microsoft.com/office/powerpoint/2010/main" val="1744164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110532" y="5331226"/>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442127" y="967842"/>
            <a:ext cx="10932607" cy="44353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9322952"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Annual report 2019-20: MH </a:t>
            </a:r>
          </a:p>
        </p:txBody>
      </p:sp>
      <p:sp>
        <p:nvSpPr>
          <p:cNvPr id="2" name="Rectangle 1">
            <a:extLst>
              <a:ext uri="{FF2B5EF4-FFF2-40B4-BE49-F238E27FC236}">
                <a16:creationId xmlns:a16="http://schemas.microsoft.com/office/drawing/2014/main" id="{8BB0C09E-742C-48E6-8260-1D1F72816583}"/>
              </a:ext>
            </a:extLst>
          </p:cNvPr>
          <p:cNvSpPr/>
          <p:nvPr/>
        </p:nvSpPr>
        <p:spPr>
          <a:xfrm>
            <a:off x="256477" y="1200381"/>
            <a:ext cx="10932607" cy="3785652"/>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The annual report 2019-20 will be laid on 3 November (subject to MoJ agreement)</a:t>
            </a: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endPar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endPar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en-GB" sz="24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S</a:t>
            </a:r>
            <a:r>
              <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hortened version </a:t>
            </a:r>
            <a:r>
              <a:rPr lang="en-GB" sz="24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prepared for c</a:t>
            </a:r>
            <a:r>
              <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hildren</a:t>
            </a:r>
            <a:r>
              <a:rPr lang="en-GB" sz="2400"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FJYPB consulted on design and content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endPar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endPar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24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We will continue to update the Board on the development of the 2020-21 report narrative.  We will consult both Board members and the FJYPB when we have an outline to share at the end of 2020</a:t>
            </a:r>
            <a:endParaRPr kumimoji="0" lang="en-GB" sz="2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4034696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110532" y="5331226"/>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442127" y="967842"/>
            <a:ext cx="10932607" cy="44353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341519"/>
            <a:ext cx="9322952" cy="18080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1" dirty="0">
                <a:solidFill>
                  <a:srgbClr val="572381"/>
                </a:solidFill>
                <a:latin typeface="Ink Free" panose="03080402000500000000" pitchFamily="66" charset="0"/>
              </a:rPr>
              <a:t>A THREE YEAR STRATEGY – PRIORITIES </a:t>
            </a:r>
            <a:endParaRPr kumimoji="0" lang="en-GB" sz="44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endParaRPr>
          </a:p>
        </p:txBody>
      </p:sp>
    </p:spTree>
    <p:extLst>
      <p:ext uri="{BB962C8B-B14F-4D97-AF65-F5344CB8AC3E}">
        <p14:creationId xmlns:p14="http://schemas.microsoft.com/office/powerpoint/2010/main" val="2161916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1F8EB2-2636-49E1-8C9F-FC1D4D4AE969}"/>
              </a:ext>
            </a:extLst>
          </p:cNvPr>
          <p:cNvPicPr>
            <a:picLocks noChangeAspect="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46272" r="5792"/>
          <a:stretch/>
        </p:blipFill>
        <p:spPr>
          <a:xfrm>
            <a:off x="429259" y="-594498"/>
            <a:ext cx="8200521" cy="1932253"/>
          </a:xfrm>
          <a:prstGeom prst="rect">
            <a:avLst/>
          </a:prstGeom>
        </p:spPr>
      </p:pic>
      <p:sp>
        <p:nvSpPr>
          <p:cNvPr id="7" name="Rectangle 6">
            <a:extLst>
              <a:ext uri="{FF2B5EF4-FFF2-40B4-BE49-F238E27FC236}">
                <a16:creationId xmlns:a16="http://schemas.microsoft.com/office/drawing/2014/main" id="{E90CA2D2-66E4-424F-87AB-55A62229ED3E}"/>
              </a:ext>
            </a:extLst>
          </p:cNvPr>
          <p:cNvSpPr/>
          <p:nvPr/>
        </p:nvSpPr>
        <p:spPr>
          <a:xfrm>
            <a:off x="0" y="6327706"/>
            <a:ext cx="12191999" cy="530293"/>
          </a:xfrm>
          <a:prstGeom prst="rect">
            <a:avLst/>
          </a:prstGeom>
          <a:solidFill>
            <a:srgbClr val="572381"/>
          </a:solidFill>
          <a:ln>
            <a:solidFill>
              <a:srgbClr val="572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0" name="Content Placeholder 4">
            <a:extLst>
              <a:ext uri="{FF2B5EF4-FFF2-40B4-BE49-F238E27FC236}">
                <a16:creationId xmlns:a16="http://schemas.microsoft.com/office/drawing/2014/main" id="{D3FE7009-5042-4DDC-AB6F-FF120A97E38E}"/>
              </a:ext>
            </a:extLst>
          </p:cNvPr>
          <p:cNvPicPr>
            <a:picLocks noChangeAspect="1"/>
          </p:cNvPicPr>
          <p:nvPr/>
        </p:nvPicPr>
        <p:blipFill>
          <a:blip r:embed="rId4"/>
          <a:stretch>
            <a:fillRect/>
          </a:stretch>
        </p:blipFill>
        <p:spPr>
          <a:xfrm>
            <a:off x="9625688" y="5176401"/>
            <a:ext cx="2482492" cy="857920"/>
          </a:xfrm>
          <a:prstGeom prst="rect">
            <a:avLst/>
          </a:prstGeom>
        </p:spPr>
      </p:pic>
      <p:sp>
        <p:nvSpPr>
          <p:cNvPr id="11" name="Rectangle 10">
            <a:extLst>
              <a:ext uri="{FF2B5EF4-FFF2-40B4-BE49-F238E27FC236}">
                <a16:creationId xmlns:a16="http://schemas.microsoft.com/office/drawing/2014/main" id="{7016B266-D6A4-4D49-96DD-FB3FF752BF4E}"/>
              </a:ext>
            </a:extLst>
          </p:cNvPr>
          <p:cNvSpPr/>
          <p:nvPr/>
        </p:nvSpPr>
        <p:spPr>
          <a:xfrm>
            <a:off x="0" y="6145941"/>
            <a:ext cx="12191999" cy="181765"/>
          </a:xfrm>
          <a:prstGeom prst="rect">
            <a:avLst/>
          </a:prstGeom>
          <a:solidFill>
            <a:srgbClr val="B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itle 8">
            <a:extLst>
              <a:ext uri="{FF2B5EF4-FFF2-40B4-BE49-F238E27FC236}">
                <a16:creationId xmlns:a16="http://schemas.microsoft.com/office/drawing/2014/main" id="{99A0A3EA-208B-429E-B5FC-8533076B6A04}"/>
              </a:ext>
            </a:extLst>
          </p:cNvPr>
          <p:cNvSpPr>
            <a:spLocks noGrp="1"/>
          </p:cNvSpPr>
          <p:nvPr>
            <p:ph type="title"/>
          </p:nvPr>
        </p:nvSpPr>
        <p:spPr>
          <a:xfrm>
            <a:off x="1" y="9973"/>
            <a:ext cx="12191999" cy="13255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GB" sz="200" dirty="0"/>
          </a:p>
        </p:txBody>
      </p:sp>
      <p:grpSp>
        <p:nvGrpSpPr>
          <p:cNvPr id="12" name="Group 11">
            <a:extLst>
              <a:ext uri="{FF2B5EF4-FFF2-40B4-BE49-F238E27FC236}">
                <a16:creationId xmlns:a16="http://schemas.microsoft.com/office/drawing/2014/main" id="{56624D81-E414-4FD9-A444-A86B9529EFEF}"/>
              </a:ext>
            </a:extLst>
          </p:cNvPr>
          <p:cNvGrpSpPr/>
          <p:nvPr/>
        </p:nvGrpSpPr>
        <p:grpSpPr>
          <a:xfrm>
            <a:off x="743298" y="-391360"/>
            <a:ext cx="11941238" cy="1688445"/>
            <a:chOff x="-1083466" y="-311596"/>
            <a:chExt cx="12224952" cy="1945339"/>
          </a:xfrm>
        </p:grpSpPr>
        <p:pic>
          <p:nvPicPr>
            <p:cNvPr id="14" name="Picture 13">
              <a:extLst>
                <a:ext uri="{FF2B5EF4-FFF2-40B4-BE49-F238E27FC236}">
                  <a16:creationId xmlns:a16="http://schemas.microsoft.com/office/drawing/2014/main" id="{53E60E9E-73FC-4481-8F7D-3E8402E47ED5}"/>
                </a:ext>
              </a:extLst>
            </p:cNvPr>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12720"/>
            <a:stretch/>
          </p:blipFill>
          <p:spPr>
            <a:xfrm>
              <a:off x="2118693" y="-4633"/>
              <a:ext cx="9022793" cy="1638376"/>
            </a:xfrm>
            <a:prstGeom prst="rect">
              <a:avLst/>
            </a:prstGeom>
          </p:spPr>
        </p:pic>
        <p:pic>
          <p:nvPicPr>
            <p:cNvPr id="15" name="Picture 14">
              <a:extLst>
                <a:ext uri="{FF2B5EF4-FFF2-40B4-BE49-F238E27FC236}">
                  <a16:creationId xmlns:a16="http://schemas.microsoft.com/office/drawing/2014/main" id="{89CAA255-8D1E-4C93-8C5E-D543BC6A1E84}"/>
                </a:ext>
              </a:extLst>
            </p:cNvPr>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80111" t="-3686" r="3975" b="3686"/>
            <a:stretch/>
          </p:blipFill>
          <p:spPr>
            <a:xfrm>
              <a:off x="-1083466" y="-311596"/>
              <a:ext cx="3432818" cy="1932253"/>
            </a:xfrm>
            <a:prstGeom prst="rect">
              <a:avLst/>
            </a:prstGeom>
          </p:spPr>
        </p:pic>
      </p:grpSp>
      <p:sp>
        <p:nvSpPr>
          <p:cNvPr id="16" name="Rectangle 15">
            <a:extLst>
              <a:ext uri="{FF2B5EF4-FFF2-40B4-BE49-F238E27FC236}">
                <a16:creationId xmlns:a16="http://schemas.microsoft.com/office/drawing/2014/main" id="{BAE422CB-3A6B-4CC2-89DE-24E8EB976AA3}"/>
              </a:ext>
            </a:extLst>
          </p:cNvPr>
          <p:cNvSpPr/>
          <p:nvPr/>
        </p:nvSpPr>
        <p:spPr>
          <a:xfrm>
            <a:off x="190714" y="274787"/>
            <a:ext cx="656301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Deliver the best quality social work and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in each case, to improve children’s lives wherever they live </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F96F5DF-9EA5-4AB8-AC3C-19BB268D6F68}"/>
              </a:ext>
            </a:extLst>
          </p:cNvPr>
          <p:cNvSpPr/>
          <p:nvPr/>
        </p:nvSpPr>
        <p:spPr>
          <a:xfrm>
            <a:off x="8725602" y="203540"/>
            <a:ext cx="268054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PRACTICE</a:t>
            </a:r>
            <a:endParaRPr kumimoji="0" lang="en-GB" sz="4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Content Placeholder 17">
            <a:extLst>
              <a:ext uri="{FF2B5EF4-FFF2-40B4-BE49-F238E27FC236}">
                <a16:creationId xmlns:a16="http://schemas.microsoft.com/office/drawing/2014/main" id="{42B87B55-99A6-4794-AC0E-13535851C977}"/>
              </a:ext>
            </a:extLst>
          </p:cNvPr>
          <p:cNvSpPr>
            <a:spLocks noGrp="1"/>
          </p:cNvSpPr>
          <p:nvPr>
            <p:ph idx="1"/>
          </p:nvPr>
        </p:nvSpPr>
        <p:spPr>
          <a:xfrm>
            <a:off x="5831840" y="2092406"/>
            <a:ext cx="4663440" cy="3379888"/>
          </a:xfrm>
          <a:custGeom>
            <a:avLst/>
            <a:gdLst>
              <a:gd name="connsiteX0" fmla="*/ 0 w 3317804"/>
              <a:gd name="connsiteY0" fmla="*/ 0 h 3621138"/>
              <a:gd name="connsiteX1" fmla="*/ 3317804 w 3317804"/>
              <a:gd name="connsiteY1" fmla="*/ 0 h 3621138"/>
              <a:gd name="connsiteX2" fmla="*/ 3317804 w 3317804"/>
              <a:gd name="connsiteY2" fmla="*/ 3621138 h 3621138"/>
              <a:gd name="connsiteX3" fmla="*/ 0 w 3317804"/>
              <a:gd name="connsiteY3" fmla="*/ 3621138 h 3621138"/>
              <a:gd name="connsiteX4" fmla="*/ 0 w 3317804"/>
              <a:gd name="connsiteY4" fmla="*/ 0 h 362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3621138">
                <a:moveTo>
                  <a:pt x="0" y="0"/>
                </a:moveTo>
                <a:lnTo>
                  <a:pt x="3317804" y="0"/>
                </a:lnTo>
                <a:lnTo>
                  <a:pt x="3317804" y="3621138"/>
                </a:lnTo>
                <a:lnTo>
                  <a:pt x="0" y="3621138"/>
                </a:lnTo>
                <a:lnTo>
                  <a:pt x="0" y="0"/>
                </a:lnTo>
                <a:close/>
              </a:path>
            </a:pathLst>
          </a:cu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571500" lvl="2" indent="-342900" defTabSz="666750">
              <a:spcBef>
                <a:spcPct val="0"/>
              </a:spcBef>
              <a:spcAft>
                <a:spcPct val="15000"/>
              </a:spcAft>
              <a:buFont typeface="Wingdings" panose="05000000000000000000" pitchFamily="2" charset="2"/>
              <a:buChar char="Ø"/>
            </a:pPr>
            <a:r>
              <a:rPr lang="en-GB" b="1" i="1" dirty="0">
                <a:latin typeface="Calibri" panose="020F0502020204030204" pitchFamily="34" charset="0"/>
                <a:cs typeface="Calibri" panose="020F0502020204030204" pitchFamily="34" charset="0"/>
              </a:rPr>
              <a:t>Completed our learning review of domestic abuse practice, and agreed an action plan with partners</a:t>
            </a:r>
          </a:p>
          <a:p>
            <a:pPr marL="571500" lvl="2" indent="-342900" defTabSz="666750">
              <a:spcBef>
                <a:spcPct val="0"/>
              </a:spcBef>
              <a:spcAft>
                <a:spcPct val="15000"/>
              </a:spcAft>
              <a:buFont typeface="Wingdings" panose="05000000000000000000" pitchFamily="2" charset="2"/>
              <a:buChar char="Ø"/>
            </a:pPr>
            <a:r>
              <a:rPr lang="en-GB" sz="2000" b="1" i="1" dirty="0">
                <a:latin typeface="Calibri" panose="020F0502020204030204" pitchFamily="34" charset="0"/>
                <a:cs typeface="Calibri" panose="020F0502020204030204" pitchFamily="34" charset="0"/>
              </a:rPr>
              <a:t>Delivered a review of our complaints system, including a second stage ‘putting it right’ conversation </a:t>
            </a:r>
          </a:p>
          <a:p>
            <a:pPr marL="571500" lvl="2" indent="-342900" defTabSz="666750">
              <a:spcBef>
                <a:spcPct val="0"/>
              </a:spcBef>
              <a:spcAft>
                <a:spcPct val="15000"/>
              </a:spcAft>
              <a:buFont typeface="Wingdings" panose="05000000000000000000" pitchFamily="2" charset="2"/>
              <a:buChar char="Ø"/>
            </a:pPr>
            <a:r>
              <a:rPr lang="en-GB" b="1" i="1" dirty="0">
                <a:latin typeface="Calibri" panose="020F0502020204030204" pitchFamily="34" charset="0"/>
                <a:cs typeface="Calibri" panose="020F0502020204030204" pitchFamily="34" charset="0"/>
              </a:rPr>
              <a:t>Expanded the use of closure letters for children explaining our recommendations to court and why we made them</a:t>
            </a:r>
            <a:endParaRPr lang="en-GB" sz="2000" b="1" i="1" dirty="0">
              <a:latin typeface="Calibri" panose="020F0502020204030204" pitchFamily="34" charset="0"/>
              <a:cs typeface="Calibri" panose="020F0502020204030204" pitchFamily="34" charset="0"/>
            </a:endParaRPr>
          </a:p>
          <a:p>
            <a:pPr marL="571500" lvl="2" indent="-342900" defTabSz="666750">
              <a:spcBef>
                <a:spcPct val="0"/>
              </a:spcBef>
              <a:spcAft>
                <a:spcPct val="15000"/>
              </a:spcAft>
              <a:buFont typeface="Wingdings" panose="05000000000000000000" pitchFamily="2" charset="2"/>
              <a:buChar char="Ø"/>
            </a:pPr>
            <a:r>
              <a:rPr lang="en-GB" b="1" i="1" dirty="0">
                <a:latin typeface="Calibri" panose="020F0502020204030204" pitchFamily="34" charset="0"/>
                <a:cs typeface="Calibri" panose="020F0502020204030204" pitchFamily="34" charset="0"/>
              </a:rPr>
              <a:t>Held our first Family Forum meetin</a:t>
            </a:r>
            <a:r>
              <a:rPr lang="en-GB" i="1" dirty="0">
                <a:latin typeface="Calibri" panose="020F0502020204030204" pitchFamily="34" charset="0"/>
                <a:cs typeface="Calibri" panose="020F0502020204030204" pitchFamily="34" charset="0"/>
              </a:rPr>
              <a:t>g</a:t>
            </a:r>
            <a:endParaRPr lang="en-GB" sz="2000" i="1" dirty="0">
              <a:latin typeface="Calibri" panose="020F0502020204030204" pitchFamily="34" charset="0"/>
              <a:cs typeface="Calibri" panose="020F0502020204030204" pitchFamily="34" charset="0"/>
            </a:endParaRPr>
          </a:p>
          <a:p>
            <a:pPr marL="571500" lvl="2" indent="-342900" defTabSz="666750">
              <a:spcBef>
                <a:spcPct val="0"/>
              </a:spcBef>
              <a:spcAft>
                <a:spcPct val="15000"/>
              </a:spcAft>
              <a:buFont typeface="Wingdings" panose="05000000000000000000" pitchFamily="2" charset="2"/>
              <a:buChar char="Ø"/>
            </a:pPr>
            <a:endParaRPr lang="en-GB" sz="2000" b="1" i="1" dirty="0">
              <a:latin typeface="Calibri" panose="020F0502020204030204" pitchFamily="34" charset="0"/>
              <a:cs typeface="Calibri" panose="020F0502020204030204" pitchFamily="34" charset="0"/>
            </a:endParaRPr>
          </a:p>
          <a:p>
            <a:pPr marL="0" lvl="1" algn="l" defTabSz="666750">
              <a:lnSpc>
                <a:spcPct val="90000"/>
              </a:lnSpc>
              <a:spcBef>
                <a:spcPct val="0"/>
              </a:spcBef>
              <a:spcAft>
                <a:spcPct val="15000"/>
              </a:spcAft>
            </a:pPr>
            <a:endParaRPr lang="en-GB" sz="1400" i="1" kern="1200" dirty="0">
              <a:latin typeface="Calibri" panose="020F0502020204030204" pitchFamily="34" charset="0"/>
              <a:cs typeface="Calibri" panose="020F0502020204030204" pitchFamily="34" charset="0"/>
            </a:endParaRPr>
          </a:p>
          <a:p>
            <a:pPr marL="0" lvl="1" indent="0" algn="l" defTabSz="666750">
              <a:lnSpc>
                <a:spcPct val="90000"/>
              </a:lnSpc>
              <a:spcBef>
                <a:spcPct val="0"/>
              </a:spcBef>
              <a:spcAft>
                <a:spcPct val="15000"/>
              </a:spcAft>
              <a:buNone/>
            </a:pPr>
            <a:r>
              <a:rPr lang="en-GB" sz="1200" i="1" dirty="0">
                <a:latin typeface="Calibri" panose="020F0502020204030204" pitchFamily="34" charset="0"/>
                <a:cs typeface="Calibri" panose="020F0502020204030204" pitchFamily="34" charset="0"/>
              </a:rPr>
              <a:t>. </a:t>
            </a:r>
          </a:p>
          <a:p>
            <a:pPr marL="0" lvl="1" algn="l" defTabSz="666750">
              <a:lnSpc>
                <a:spcPct val="90000"/>
              </a:lnSpc>
              <a:spcBef>
                <a:spcPct val="0"/>
              </a:spcBef>
              <a:spcAft>
                <a:spcPct val="15000"/>
              </a:spcAft>
            </a:pPr>
            <a:endParaRPr lang="en-GB" sz="1400" i="1" dirty="0">
              <a:solidFill>
                <a:srgbClr val="FF0000"/>
              </a:solidFill>
              <a:latin typeface="Calibri" panose="020F0502020204030204" pitchFamily="34" charset="0"/>
              <a:cs typeface="Calibri" panose="020F0502020204030204" pitchFamily="34" charset="0"/>
              <a:sym typeface="Wingdings 2" panose="05020102010507070707" pitchFamily="18" charset="2"/>
            </a:endParaRPr>
          </a:p>
        </p:txBody>
      </p:sp>
      <p:sp>
        <p:nvSpPr>
          <p:cNvPr id="19" name="Content Placeholder 17">
            <a:extLst>
              <a:ext uri="{FF2B5EF4-FFF2-40B4-BE49-F238E27FC236}">
                <a16:creationId xmlns:a16="http://schemas.microsoft.com/office/drawing/2014/main" id="{57D8EAF1-0AF0-4E98-934F-C9A7286862F7}"/>
              </a:ext>
            </a:extLst>
          </p:cNvPr>
          <p:cNvSpPr txBox="1">
            <a:spLocks/>
          </p:cNvSpPr>
          <p:nvPr/>
        </p:nvSpPr>
        <p:spPr>
          <a:xfrm>
            <a:off x="743298" y="2092406"/>
            <a:ext cx="4561840" cy="3379888"/>
          </a:xfrm>
          <a:custGeom>
            <a:avLst/>
            <a:gdLst>
              <a:gd name="connsiteX0" fmla="*/ 0 w 3317804"/>
              <a:gd name="connsiteY0" fmla="*/ 0 h 3621138"/>
              <a:gd name="connsiteX1" fmla="*/ 3317804 w 3317804"/>
              <a:gd name="connsiteY1" fmla="*/ 0 h 3621138"/>
              <a:gd name="connsiteX2" fmla="*/ 3317804 w 3317804"/>
              <a:gd name="connsiteY2" fmla="*/ 3621138 h 3621138"/>
              <a:gd name="connsiteX3" fmla="*/ 0 w 3317804"/>
              <a:gd name="connsiteY3" fmla="*/ 3621138 h 3621138"/>
              <a:gd name="connsiteX4" fmla="*/ 0 w 3317804"/>
              <a:gd name="connsiteY4" fmla="*/ 0 h 362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3621138">
                <a:moveTo>
                  <a:pt x="0" y="0"/>
                </a:moveTo>
                <a:lnTo>
                  <a:pt x="3317804" y="0"/>
                </a:lnTo>
                <a:lnTo>
                  <a:pt x="3317804" y="3621138"/>
                </a:lnTo>
                <a:lnTo>
                  <a:pt x="0" y="3621138"/>
                </a:lnTo>
                <a:lnTo>
                  <a:pt x="0" y="0"/>
                </a:lnTo>
                <a:close/>
              </a:path>
            </a:pathLst>
          </a:cu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hueOff val="0"/>
                    <a:satOff val="0"/>
                    <a:lumOff val="0"/>
                    <a:alphaOff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hueOff val="0"/>
                    <a:satOff val="0"/>
                    <a:lumOff val="0"/>
                    <a:alphaOff val="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hueOff val="0"/>
                    <a:satOff val="0"/>
                    <a:lumOff val="0"/>
                    <a:alphaOff val="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9pPr>
          </a:lstStyle>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Our strengths-based, restorative Practice Framework is developed and ready for piloting</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Introduced children &amp; family feedback into our quality assurance process</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Introduced FCA self assessment into the audit process</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Designed our approach for ‘putting it right’ conversations that will identify family forum members</a:t>
            </a:r>
          </a:p>
          <a:p>
            <a:pPr marL="228600" marR="0" lvl="2" indent="0" algn="l" defTabSz="666750" rtl="0" eaLnBrk="1" fontAlgn="auto" latinLnBrk="0" hangingPunct="1">
              <a:lnSpc>
                <a:spcPct val="90000"/>
              </a:lnSpc>
              <a:spcBef>
                <a:spcPct val="0"/>
              </a:spcBef>
              <a:spcAft>
                <a:spcPct val="1500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a:p>
            <a:pPr marL="0" marR="0" lvl="1" indent="-2286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GB" sz="1400" b="0"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2" panose="05020102010507070707" pitchFamily="18" charset="2"/>
            </a:endParaRPr>
          </a:p>
        </p:txBody>
      </p:sp>
      <p:sp>
        <p:nvSpPr>
          <p:cNvPr id="20" name="Freeform: Shape 19">
            <a:extLst>
              <a:ext uri="{FF2B5EF4-FFF2-40B4-BE49-F238E27FC236}">
                <a16:creationId xmlns:a16="http://schemas.microsoft.com/office/drawing/2014/main" id="{D906D992-6572-4BB0-99D0-3F7E4BD6C15A}"/>
              </a:ext>
            </a:extLst>
          </p:cNvPr>
          <p:cNvSpPr/>
          <p:nvPr/>
        </p:nvSpPr>
        <p:spPr>
          <a:xfrm>
            <a:off x="743298" y="1477100"/>
            <a:ext cx="4561840" cy="613086"/>
          </a:xfrm>
          <a:custGeom>
            <a:avLst/>
            <a:gdLst>
              <a:gd name="connsiteX0" fmla="*/ 0 w 3317804"/>
              <a:gd name="connsiteY0" fmla="*/ 0 h 1047396"/>
              <a:gd name="connsiteX1" fmla="*/ 3317804 w 3317804"/>
              <a:gd name="connsiteY1" fmla="*/ 0 h 1047396"/>
              <a:gd name="connsiteX2" fmla="*/ 3317804 w 3317804"/>
              <a:gd name="connsiteY2" fmla="*/ 1047396 h 1047396"/>
              <a:gd name="connsiteX3" fmla="*/ 0 w 3317804"/>
              <a:gd name="connsiteY3" fmla="*/ 1047396 h 1047396"/>
              <a:gd name="connsiteX4" fmla="*/ 0 w 3317804"/>
              <a:gd name="connsiteY4" fmla="*/ 0 h 104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1047396">
                <a:moveTo>
                  <a:pt x="0" y="0"/>
                </a:moveTo>
                <a:lnTo>
                  <a:pt x="3317804" y="0"/>
                </a:lnTo>
                <a:lnTo>
                  <a:pt x="3317804" y="1047396"/>
                </a:lnTo>
                <a:lnTo>
                  <a:pt x="0" y="1047396"/>
                </a:lnTo>
                <a:lnTo>
                  <a:pt x="0" y="0"/>
                </a:lnTo>
                <a:close/>
              </a:path>
            </a:pathLst>
          </a:custGeom>
          <a:solidFill>
            <a:schemeClr val="accent5">
              <a:lumMod val="75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far we have……….</a:t>
            </a:r>
          </a:p>
        </p:txBody>
      </p:sp>
      <p:sp>
        <p:nvSpPr>
          <p:cNvPr id="21" name="Freeform: Shape 20">
            <a:extLst>
              <a:ext uri="{FF2B5EF4-FFF2-40B4-BE49-F238E27FC236}">
                <a16:creationId xmlns:a16="http://schemas.microsoft.com/office/drawing/2014/main" id="{CD6ED239-BECF-4676-ABC6-B2E6690A3088}"/>
              </a:ext>
            </a:extLst>
          </p:cNvPr>
          <p:cNvSpPr/>
          <p:nvPr/>
        </p:nvSpPr>
        <p:spPr>
          <a:xfrm>
            <a:off x="5831840" y="1477100"/>
            <a:ext cx="4663440" cy="613086"/>
          </a:xfrm>
          <a:custGeom>
            <a:avLst/>
            <a:gdLst>
              <a:gd name="connsiteX0" fmla="*/ 0 w 3317804"/>
              <a:gd name="connsiteY0" fmla="*/ 0 h 1047396"/>
              <a:gd name="connsiteX1" fmla="*/ 3317804 w 3317804"/>
              <a:gd name="connsiteY1" fmla="*/ 0 h 1047396"/>
              <a:gd name="connsiteX2" fmla="*/ 3317804 w 3317804"/>
              <a:gd name="connsiteY2" fmla="*/ 1047396 h 1047396"/>
              <a:gd name="connsiteX3" fmla="*/ 0 w 3317804"/>
              <a:gd name="connsiteY3" fmla="*/ 1047396 h 1047396"/>
              <a:gd name="connsiteX4" fmla="*/ 0 w 3317804"/>
              <a:gd name="connsiteY4" fmla="*/ 0 h 104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1047396">
                <a:moveTo>
                  <a:pt x="0" y="0"/>
                </a:moveTo>
                <a:lnTo>
                  <a:pt x="3317804" y="0"/>
                </a:lnTo>
                <a:lnTo>
                  <a:pt x="3317804" y="1047396"/>
                </a:lnTo>
                <a:lnTo>
                  <a:pt x="0" y="1047396"/>
                </a:lnTo>
                <a:lnTo>
                  <a:pt x="0" y="0"/>
                </a:lnTo>
                <a:close/>
              </a:path>
            </a:pathLst>
          </a:custGeom>
          <a:solidFill>
            <a:schemeClr val="accent5">
              <a:lumMod val="75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 March 2020, we will have……..</a:t>
            </a:r>
          </a:p>
        </p:txBody>
      </p:sp>
    </p:spTree>
    <p:extLst>
      <p:ext uri="{BB962C8B-B14F-4D97-AF65-F5344CB8AC3E}">
        <p14:creationId xmlns:p14="http://schemas.microsoft.com/office/powerpoint/2010/main" val="7121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circle(in)">
                                      <p:cBhvr>
                                        <p:cTn id="7" dur="1000"/>
                                        <p:tgtEl>
                                          <p:spTgt spid="18">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circle(in)">
                                      <p:cBhvr>
                                        <p:cTn id="11" dur="1000"/>
                                        <p:tgtEl>
                                          <p:spTgt spid="18">
                                            <p:txEl>
                                              <p:pRg st="1" end="1"/>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circle(in)">
                                      <p:cBhvr>
                                        <p:cTn id="15" dur="1000"/>
                                        <p:tgtEl>
                                          <p:spTgt spid="18">
                                            <p:txEl>
                                              <p:pRg st="2" end="2"/>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animEffect transition="in" filter="circle(in)">
                                      <p:cBhvr>
                                        <p:cTn id="19" dur="1000"/>
                                        <p:tgtEl>
                                          <p:spTgt spid="18">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xEl>
                                              <p:pRg st="6" end="6"/>
                                            </p:txEl>
                                          </p:spTgt>
                                        </p:tgtEl>
                                        <p:attrNameLst>
                                          <p:attrName>style.visibility</p:attrName>
                                        </p:attrNameLst>
                                      </p:cBhvr>
                                      <p:to>
                                        <p:strVal val="visible"/>
                                      </p:to>
                                    </p:set>
                                    <p:animEffect transition="in" filter="circle(in)">
                                      <p:cBhvr>
                                        <p:cTn id="22" dur="1000"/>
                                        <p:tgtEl>
                                          <p:spTgt spid="18">
                                            <p:txEl>
                                              <p:pRg st="6" end="6"/>
                                            </p:txEl>
                                          </p:spTgt>
                                        </p:tgtEl>
                                      </p:cBhvr>
                                    </p:animEffect>
                                  </p:childTnLst>
                                </p:cTn>
                              </p:par>
                            </p:childTnLst>
                          </p:cTn>
                        </p:par>
                        <p:par>
                          <p:cTn id="23" fill="hold">
                            <p:stCondLst>
                              <p:cond delay="4000"/>
                            </p:stCondLst>
                            <p:childTnLst>
                              <p:par>
                                <p:cTn id="24" presetID="6" presetClass="entr" presetSubtype="16" fill="hold" nodeType="after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circle(in)">
                                      <p:cBhvr>
                                        <p:cTn id="26" dur="1000"/>
                                        <p:tgtEl>
                                          <p:spTgt spid="19">
                                            <p:txEl>
                                              <p:pRg st="0" end="0"/>
                                            </p:txEl>
                                          </p:spTgt>
                                        </p:tgtEl>
                                      </p:cBhvr>
                                    </p:animEffect>
                                  </p:childTnLst>
                                </p:cTn>
                              </p:par>
                            </p:childTnLst>
                          </p:cTn>
                        </p:par>
                        <p:par>
                          <p:cTn id="27" fill="hold">
                            <p:stCondLst>
                              <p:cond delay="5000"/>
                            </p:stCondLst>
                            <p:childTnLst>
                              <p:par>
                                <p:cTn id="28" presetID="6" presetClass="entr" presetSubtype="16" fill="hold" nodeType="afterEffect">
                                  <p:stCondLst>
                                    <p:cond delay="0"/>
                                  </p:stCondLst>
                                  <p:childTnLst>
                                    <p:set>
                                      <p:cBhvr>
                                        <p:cTn id="29" dur="1" fill="hold">
                                          <p:stCondLst>
                                            <p:cond delay="0"/>
                                          </p:stCondLst>
                                        </p:cTn>
                                        <p:tgtEl>
                                          <p:spTgt spid="19">
                                            <p:txEl>
                                              <p:pRg st="1" end="1"/>
                                            </p:txEl>
                                          </p:spTgt>
                                        </p:tgtEl>
                                        <p:attrNameLst>
                                          <p:attrName>style.visibility</p:attrName>
                                        </p:attrNameLst>
                                      </p:cBhvr>
                                      <p:to>
                                        <p:strVal val="visible"/>
                                      </p:to>
                                    </p:set>
                                    <p:animEffect transition="in" filter="circle(in)">
                                      <p:cBhvr>
                                        <p:cTn id="30" dur="1000"/>
                                        <p:tgtEl>
                                          <p:spTgt spid="19">
                                            <p:txEl>
                                              <p:pRg st="1" end="1"/>
                                            </p:txEl>
                                          </p:spTgt>
                                        </p:tgtEl>
                                      </p:cBhvr>
                                    </p:animEffect>
                                  </p:childTnLst>
                                </p:cTn>
                              </p:par>
                            </p:childTnLst>
                          </p:cTn>
                        </p:par>
                        <p:par>
                          <p:cTn id="31" fill="hold">
                            <p:stCondLst>
                              <p:cond delay="6000"/>
                            </p:stCondLst>
                            <p:childTnLst>
                              <p:par>
                                <p:cTn id="32" presetID="6" presetClass="entr" presetSubtype="16" fill="hold"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Effect transition="in" filter="circle(in)">
                                      <p:cBhvr>
                                        <p:cTn id="34" dur="1000"/>
                                        <p:tgtEl>
                                          <p:spTgt spid="19">
                                            <p:txEl>
                                              <p:pRg st="2" end="2"/>
                                            </p:txEl>
                                          </p:spTgt>
                                        </p:tgtEl>
                                      </p:cBhvr>
                                    </p:animEffect>
                                  </p:childTnLst>
                                </p:cTn>
                              </p:par>
                            </p:childTnLst>
                          </p:cTn>
                        </p:par>
                        <p:par>
                          <p:cTn id="35" fill="hold">
                            <p:stCondLst>
                              <p:cond delay="7000"/>
                            </p:stCondLst>
                            <p:childTnLst>
                              <p:par>
                                <p:cTn id="36" presetID="6" presetClass="entr" presetSubtype="16" fill="hold" nodeType="afterEffect">
                                  <p:stCondLst>
                                    <p:cond delay="0"/>
                                  </p:stCondLst>
                                  <p:childTnLst>
                                    <p:set>
                                      <p:cBhvr>
                                        <p:cTn id="37" dur="1" fill="hold">
                                          <p:stCondLst>
                                            <p:cond delay="0"/>
                                          </p:stCondLst>
                                        </p:cTn>
                                        <p:tgtEl>
                                          <p:spTgt spid="19">
                                            <p:txEl>
                                              <p:pRg st="3" end="3"/>
                                            </p:txEl>
                                          </p:spTgt>
                                        </p:tgtEl>
                                        <p:attrNameLst>
                                          <p:attrName>style.visibility</p:attrName>
                                        </p:attrNameLst>
                                      </p:cBhvr>
                                      <p:to>
                                        <p:strVal val="visible"/>
                                      </p:to>
                                    </p:set>
                                    <p:animEffect transition="in" filter="circle(in)">
                                      <p:cBhvr>
                                        <p:cTn id="38" dur="10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1F8EB2-2636-49E1-8C9F-FC1D4D4AE969}"/>
              </a:ext>
            </a:extLst>
          </p:cNvPr>
          <p:cNvPicPr>
            <a:picLocks noChangeAspect="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46272" r="5792"/>
          <a:stretch/>
        </p:blipFill>
        <p:spPr>
          <a:xfrm>
            <a:off x="429259" y="-594498"/>
            <a:ext cx="8200521" cy="1932253"/>
          </a:xfrm>
          <a:prstGeom prst="rect">
            <a:avLst/>
          </a:prstGeom>
        </p:spPr>
      </p:pic>
      <p:sp>
        <p:nvSpPr>
          <p:cNvPr id="7" name="Rectangle 6">
            <a:extLst>
              <a:ext uri="{FF2B5EF4-FFF2-40B4-BE49-F238E27FC236}">
                <a16:creationId xmlns:a16="http://schemas.microsoft.com/office/drawing/2014/main" id="{E90CA2D2-66E4-424F-87AB-55A62229ED3E}"/>
              </a:ext>
            </a:extLst>
          </p:cNvPr>
          <p:cNvSpPr/>
          <p:nvPr/>
        </p:nvSpPr>
        <p:spPr>
          <a:xfrm>
            <a:off x="0" y="6327706"/>
            <a:ext cx="12191999" cy="530293"/>
          </a:xfrm>
          <a:prstGeom prst="rect">
            <a:avLst/>
          </a:prstGeom>
          <a:solidFill>
            <a:srgbClr val="572381"/>
          </a:solidFill>
          <a:ln>
            <a:solidFill>
              <a:srgbClr val="572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0" name="Content Placeholder 4">
            <a:extLst>
              <a:ext uri="{FF2B5EF4-FFF2-40B4-BE49-F238E27FC236}">
                <a16:creationId xmlns:a16="http://schemas.microsoft.com/office/drawing/2014/main" id="{D3FE7009-5042-4DDC-AB6F-FF120A97E38E}"/>
              </a:ext>
            </a:extLst>
          </p:cNvPr>
          <p:cNvPicPr>
            <a:picLocks noChangeAspect="1"/>
          </p:cNvPicPr>
          <p:nvPr/>
        </p:nvPicPr>
        <p:blipFill>
          <a:blip r:embed="rId4"/>
          <a:stretch>
            <a:fillRect/>
          </a:stretch>
        </p:blipFill>
        <p:spPr>
          <a:xfrm>
            <a:off x="9587588" y="5091285"/>
            <a:ext cx="2482492" cy="857920"/>
          </a:xfrm>
          <a:prstGeom prst="rect">
            <a:avLst/>
          </a:prstGeom>
        </p:spPr>
      </p:pic>
      <p:sp>
        <p:nvSpPr>
          <p:cNvPr id="11" name="Rectangle 10">
            <a:extLst>
              <a:ext uri="{FF2B5EF4-FFF2-40B4-BE49-F238E27FC236}">
                <a16:creationId xmlns:a16="http://schemas.microsoft.com/office/drawing/2014/main" id="{7016B266-D6A4-4D49-96DD-FB3FF752BF4E}"/>
              </a:ext>
            </a:extLst>
          </p:cNvPr>
          <p:cNvSpPr/>
          <p:nvPr/>
        </p:nvSpPr>
        <p:spPr>
          <a:xfrm>
            <a:off x="0" y="6145941"/>
            <a:ext cx="12191999" cy="181765"/>
          </a:xfrm>
          <a:prstGeom prst="rect">
            <a:avLst/>
          </a:prstGeom>
          <a:solidFill>
            <a:srgbClr val="B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956CCF79-4702-4A05-8DD2-0E8144FFA307}"/>
              </a:ext>
            </a:extLst>
          </p:cNvPr>
          <p:cNvSpPr/>
          <p:nvPr/>
        </p:nvSpPr>
        <p:spPr>
          <a:xfrm>
            <a:off x="-1" y="4665"/>
            <a:ext cx="12192001" cy="1301649"/>
          </a:xfrm>
          <a:prstGeom prst="rect">
            <a:avLst/>
          </a:prstGeom>
          <a:solidFill>
            <a:srgbClr val="E8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4C7D270A-144A-4AF9-9067-B7AD13D4FE35}"/>
              </a:ext>
            </a:extLst>
          </p:cNvPr>
          <p:cNvSpPr/>
          <p:nvPr/>
        </p:nvSpPr>
        <p:spPr>
          <a:xfrm>
            <a:off x="9815575" y="260206"/>
            <a:ext cx="202651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7030A0"/>
                </a:solidFill>
                <a:effectLst/>
                <a:uLnTx/>
                <a:uFillTx/>
                <a:latin typeface="Ink Free" panose="03080402000500000000" pitchFamily="66" charset="0"/>
                <a:ea typeface="+mn-ea"/>
                <a:cs typeface="+mn-cs"/>
              </a:rPr>
              <a:t>PEOPLE</a:t>
            </a:r>
            <a:endParaRPr kumimoji="0" lang="en-GB" sz="4000" b="0" i="0" u="none" strike="noStrike" kern="1200" cap="none" spc="0" normalizeH="0" baseline="0" noProof="0" dirty="0">
              <a:ln>
                <a:noFill/>
              </a:ln>
              <a:solidFill>
                <a:srgbClr val="7030A0"/>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108F371F-FB67-4E2C-B80D-D7FFFA25EF4C}"/>
              </a:ext>
            </a:extLst>
          </p:cNvPr>
          <p:cNvPicPr>
            <a:picLocks noChangeAspect="1"/>
          </p:cNvPicPr>
          <p:nvPr/>
        </p:nvPicPr>
        <p:blipFill rotWithShape="1">
          <a:blip r:embed="rId5">
            <a:extLst>
              <a:ext uri="{28A0092B-C50C-407E-A947-70E740481C1C}">
                <a14:useLocalDpi xmlns:a14="http://schemas.microsoft.com/office/drawing/2010/main" val="0"/>
              </a:ext>
            </a:extLst>
          </a:blip>
          <a:srcRect r="30013"/>
          <a:stretch/>
        </p:blipFill>
        <p:spPr>
          <a:xfrm>
            <a:off x="3969642" y="-141937"/>
            <a:ext cx="7174439" cy="1578060"/>
          </a:xfrm>
          <a:prstGeom prst="rect">
            <a:avLst/>
          </a:prstGeom>
        </p:spPr>
      </p:pic>
      <p:sp>
        <p:nvSpPr>
          <p:cNvPr id="16" name="Rectangle 15">
            <a:extLst>
              <a:ext uri="{FF2B5EF4-FFF2-40B4-BE49-F238E27FC236}">
                <a16:creationId xmlns:a16="http://schemas.microsoft.com/office/drawing/2014/main" id="{2DDA9014-EEFB-4B4D-B848-89E0C07DA753}"/>
              </a:ext>
            </a:extLst>
          </p:cNvPr>
          <p:cNvSpPr/>
          <p:nvPr/>
        </p:nvSpPr>
        <p:spPr>
          <a:xfrm>
            <a:off x="68387" y="260206"/>
            <a:ext cx="602761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Ink Free" panose="03080402000500000000" pitchFamily="66" charset="0"/>
                <a:ea typeface="+mn-ea"/>
                <a:cs typeface="+mn-cs"/>
              </a:rPr>
              <a:t>Give our staff the support, resources and working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Ink Free" panose="03080402000500000000" pitchFamily="66" charset="0"/>
                <a:ea typeface="+mn-ea"/>
                <a:cs typeface="+mn-cs"/>
              </a:rPr>
              <a:t>environment to sustain excellence in challenging times </a:t>
            </a:r>
            <a:endParaRPr kumimoji="0" lang="en-GB" sz="2000" b="0" i="0" u="none" strike="noStrike" kern="1200" cap="none" spc="0" normalizeH="0" baseline="0" noProof="0" dirty="0">
              <a:ln>
                <a:noFill/>
              </a:ln>
              <a:solidFill>
                <a:srgbClr val="7030A0"/>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7D7014E2-4ACE-4B5F-9540-95080C1EBA97}"/>
              </a:ext>
            </a:extLst>
          </p:cNvPr>
          <p:cNvSpPr/>
          <p:nvPr/>
        </p:nvSpPr>
        <p:spPr>
          <a:xfrm>
            <a:off x="743298" y="1477100"/>
            <a:ext cx="4561840" cy="613086"/>
          </a:xfrm>
          <a:custGeom>
            <a:avLst/>
            <a:gdLst>
              <a:gd name="connsiteX0" fmla="*/ 0 w 3317804"/>
              <a:gd name="connsiteY0" fmla="*/ 0 h 1047396"/>
              <a:gd name="connsiteX1" fmla="*/ 3317804 w 3317804"/>
              <a:gd name="connsiteY1" fmla="*/ 0 h 1047396"/>
              <a:gd name="connsiteX2" fmla="*/ 3317804 w 3317804"/>
              <a:gd name="connsiteY2" fmla="*/ 1047396 h 1047396"/>
              <a:gd name="connsiteX3" fmla="*/ 0 w 3317804"/>
              <a:gd name="connsiteY3" fmla="*/ 1047396 h 1047396"/>
              <a:gd name="connsiteX4" fmla="*/ 0 w 3317804"/>
              <a:gd name="connsiteY4" fmla="*/ 0 h 104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1047396">
                <a:moveTo>
                  <a:pt x="0" y="0"/>
                </a:moveTo>
                <a:lnTo>
                  <a:pt x="3317804" y="0"/>
                </a:lnTo>
                <a:lnTo>
                  <a:pt x="3317804" y="1047396"/>
                </a:lnTo>
                <a:lnTo>
                  <a:pt x="0" y="1047396"/>
                </a:lnTo>
                <a:lnTo>
                  <a:pt x="0" y="0"/>
                </a:lnTo>
                <a:close/>
              </a:path>
            </a:pathLst>
          </a:custGeom>
          <a:solidFill>
            <a:srgbClr val="7030A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far we have……….</a:t>
            </a:r>
          </a:p>
        </p:txBody>
      </p:sp>
      <p:sp>
        <p:nvSpPr>
          <p:cNvPr id="18" name="Freeform: Shape 17">
            <a:extLst>
              <a:ext uri="{FF2B5EF4-FFF2-40B4-BE49-F238E27FC236}">
                <a16:creationId xmlns:a16="http://schemas.microsoft.com/office/drawing/2014/main" id="{ED28F66C-0985-458B-8F44-B8BD6A902409}"/>
              </a:ext>
            </a:extLst>
          </p:cNvPr>
          <p:cNvSpPr/>
          <p:nvPr/>
        </p:nvSpPr>
        <p:spPr>
          <a:xfrm>
            <a:off x="5831840" y="1479754"/>
            <a:ext cx="4561840" cy="613086"/>
          </a:xfrm>
          <a:custGeom>
            <a:avLst/>
            <a:gdLst>
              <a:gd name="connsiteX0" fmla="*/ 0 w 3317804"/>
              <a:gd name="connsiteY0" fmla="*/ 0 h 1047396"/>
              <a:gd name="connsiteX1" fmla="*/ 3317804 w 3317804"/>
              <a:gd name="connsiteY1" fmla="*/ 0 h 1047396"/>
              <a:gd name="connsiteX2" fmla="*/ 3317804 w 3317804"/>
              <a:gd name="connsiteY2" fmla="*/ 1047396 h 1047396"/>
              <a:gd name="connsiteX3" fmla="*/ 0 w 3317804"/>
              <a:gd name="connsiteY3" fmla="*/ 1047396 h 1047396"/>
              <a:gd name="connsiteX4" fmla="*/ 0 w 3317804"/>
              <a:gd name="connsiteY4" fmla="*/ 0 h 104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1047396">
                <a:moveTo>
                  <a:pt x="0" y="0"/>
                </a:moveTo>
                <a:lnTo>
                  <a:pt x="3317804" y="0"/>
                </a:lnTo>
                <a:lnTo>
                  <a:pt x="3317804" y="1047396"/>
                </a:lnTo>
                <a:lnTo>
                  <a:pt x="0" y="1047396"/>
                </a:lnTo>
                <a:lnTo>
                  <a:pt x="0" y="0"/>
                </a:lnTo>
                <a:close/>
              </a:path>
            </a:pathLst>
          </a:custGeom>
          <a:solidFill>
            <a:srgbClr val="7030A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 March 2020, we will have……..</a:t>
            </a:r>
          </a:p>
        </p:txBody>
      </p:sp>
      <p:sp>
        <p:nvSpPr>
          <p:cNvPr id="19" name="Content Placeholder 17">
            <a:extLst>
              <a:ext uri="{FF2B5EF4-FFF2-40B4-BE49-F238E27FC236}">
                <a16:creationId xmlns:a16="http://schemas.microsoft.com/office/drawing/2014/main" id="{25634FA4-69AE-4084-8E7F-8E46F70E8B8D}"/>
              </a:ext>
            </a:extLst>
          </p:cNvPr>
          <p:cNvSpPr txBox="1">
            <a:spLocks/>
          </p:cNvSpPr>
          <p:nvPr/>
        </p:nvSpPr>
        <p:spPr>
          <a:xfrm>
            <a:off x="743298" y="2092406"/>
            <a:ext cx="4561840" cy="3298450"/>
          </a:xfrm>
          <a:custGeom>
            <a:avLst/>
            <a:gdLst>
              <a:gd name="connsiteX0" fmla="*/ 0 w 3317804"/>
              <a:gd name="connsiteY0" fmla="*/ 0 h 3621138"/>
              <a:gd name="connsiteX1" fmla="*/ 3317804 w 3317804"/>
              <a:gd name="connsiteY1" fmla="*/ 0 h 3621138"/>
              <a:gd name="connsiteX2" fmla="*/ 3317804 w 3317804"/>
              <a:gd name="connsiteY2" fmla="*/ 3621138 h 3621138"/>
              <a:gd name="connsiteX3" fmla="*/ 0 w 3317804"/>
              <a:gd name="connsiteY3" fmla="*/ 3621138 h 3621138"/>
              <a:gd name="connsiteX4" fmla="*/ 0 w 3317804"/>
              <a:gd name="connsiteY4" fmla="*/ 0 h 362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3621138">
                <a:moveTo>
                  <a:pt x="0" y="0"/>
                </a:moveTo>
                <a:lnTo>
                  <a:pt x="3317804" y="0"/>
                </a:lnTo>
                <a:lnTo>
                  <a:pt x="3317804" y="3621138"/>
                </a:lnTo>
                <a:lnTo>
                  <a:pt x="0" y="3621138"/>
                </a:lnTo>
                <a:lnTo>
                  <a:pt x="0" y="0"/>
                </a:lnTo>
                <a:close/>
              </a:path>
            </a:pathLst>
          </a:custGeom>
          <a:solidFill>
            <a:srgbClr val="DCC4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hueOff val="0"/>
                    <a:satOff val="0"/>
                    <a:lumOff val="0"/>
                    <a:alphaOff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hueOff val="0"/>
                    <a:satOff val="0"/>
                    <a:lumOff val="0"/>
                    <a:alphaOff val="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hueOff val="0"/>
                    <a:satOff val="0"/>
                    <a:lumOff val="0"/>
                    <a:alphaOff val="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9pPr>
          </a:lstStyle>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Secured additional resources to manage extra demand resulting from Covid-19</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Scoped the Cafcass Academy to secure a talent pipeline</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Implemented the first modules in our new case management system (remainder to be delivered by March)</a:t>
            </a:r>
          </a:p>
          <a:p>
            <a:pPr marL="228600" marR="0" lvl="2" indent="0" algn="l" defTabSz="666750" rtl="0" eaLnBrk="1" fontAlgn="auto" latinLnBrk="0" hangingPunct="1">
              <a:lnSpc>
                <a:spcPct val="90000"/>
              </a:lnSpc>
              <a:spcBef>
                <a:spcPct val="0"/>
              </a:spcBef>
              <a:spcAft>
                <a:spcPct val="15000"/>
              </a:spcAft>
              <a:buClrTx/>
              <a:buSzTx/>
              <a:buFont typeface="Arial" panose="020B0604020202020204" pitchFamily="34" charset="0"/>
              <a:buNone/>
              <a:tabLst/>
              <a:defRPr/>
            </a:pPr>
            <a:endPar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endPar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p:txBody>
      </p:sp>
      <p:sp>
        <p:nvSpPr>
          <p:cNvPr id="20" name="Content Placeholder 17">
            <a:extLst>
              <a:ext uri="{FF2B5EF4-FFF2-40B4-BE49-F238E27FC236}">
                <a16:creationId xmlns:a16="http://schemas.microsoft.com/office/drawing/2014/main" id="{4B45D4A6-4686-4A3A-ACFD-0EE75D91F137}"/>
              </a:ext>
            </a:extLst>
          </p:cNvPr>
          <p:cNvSpPr txBox="1">
            <a:spLocks/>
          </p:cNvSpPr>
          <p:nvPr/>
        </p:nvSpPr>
        <p:spPr>
          <a:xfrm>
            <a:off x="5831840" y="2101088"/>
            <a:ext cx="4561840" cy="3258327"/>
          </a:xfrm>
          <a:custGeom>
            <a:avLst/>
            <a:gdLst>
              <a:gd name="connsiteX0" fmla="*/ 0 w 3317804"/>
              <a:gd name="connsiteY0" fmla="*/ 0 h 3621138"/>
              <a:gd name="connsiteX1" fmla="*/ 3317804 w 3317804"/>
              <a:gd name="connsiteY1" fmla="*/ 0 h 3621138"/>
              <a:gd name="connsiteX2" fmla="*/ 3317804 w 3317804"/>
              <a:gd name="connsiteY2" fmla="*/ 3621138 h 3621138"/>
              <a:gd name="connsiteX3" fmla="*/ 0 w 3317804"/>
              <a:gd name="connsiteY3" fmla="*/ 3621138 h 3621138"/>
              <a:gd name="connsiteX4" fmla="*/ 0 w 3317804"/>
              <a:gd name="connsiteY4" fmla="*/ 0 h 362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3621138">
                <a:moveTo>
                  <a:pt x="0" y="0"/>
                </a:moveTo>
                <a:lnTo>
                  <a:pt x="3317804" y="0"/>
                </a:lnTo>
                <a:lnTo>
                  <a:pt x="3317804" y="3621138"/>
                </a:lnTo>
                <a:lnTo>
                  <a:pt x="0" y="3621138"/>
                </a:lnTo>
                <a:lnTo>
                  <a:pt x="0" y="0"/>
                </a:lnTo>
                <a:close/>
              </a:path>
            </a:pathLst>
          </a:custGeom>
          <a:solidFill>
            <a:srgbClr val="DCC4EE">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hueOff val="0"/>
                    <a:satOff val="0"/>
                    <a:lumOff val="0"/>
                    <a:alphaOff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hueOff val="0"/>
                    <a:satOff val="0"/>
                    <a:lumOff val="0"/>
                    <a:alphaOff val="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hueOff val="0"/>
                    <a:satOff val="0"/>
                    <a:lumOff val="0"/>
                    <a:alphaOff val="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9pPr>
          </a:lstStyle>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Published our new workforce and organisational development strategy</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Developed a new equality, diversity and inclusion strategy</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Launched our new intranet</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Completed the remaining actions in response to the Information Commissioner’s recommendations</a:t>
            </a:r>
          </a:p>
          <a:p>
            <a:pPr marL="0" marR="0" lvl="1" indent="0" algn="l" defTabSz="666750" rtl="0" eaLnBrk="1" fontAlgn="auto" latinLnBrk="0" hangingPunct="1">
              <a:lnSpc>
                <a:spcPct val="90000"/>
              </a:lnSpc>
              <a:spcBef>
                <a:spcPct val="0"/>
              </a:spcBef>
              <a:spcAft>
                <a:spcPct val="1500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2" panose="05020102010507070707" pitchFamily="18" charset="2"/>
            </a:endParaRPr>
          </a:p>
        </p:txBody>
      </p:sp>
    </p:spTree>
    <p:extLst>
      <p:ext uri="{BB962C8B-B14F-4D97-AF65-F5344CB8AC3E}">
        <p14:creationId xmlns:p14="http://schemas.microsoft.com/office/powerpoint/2010/main" val="318183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1000"/>
                                        <p:tgtEl>
                                          <p:spTgt spid="19">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circle(in)">
                                      <p:cBhvr>
                                        <p:cTn id="11" dur="1000"/>
                                        <p:tgtEl>
                                          <p:spTgt spid="19">
                                            <p:txEl>
                                              <p:pRg st="1" end="1"/>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circle(in)">
                                      <p:cBhvr>
                                        <p:cTn id="15" dur="1000"/>
                                        <p:tgtEl>
                                          <p:spTgt spid="19">
                                            <p:txEl>
                                              <p:pRg st="2" end="2"/>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circle(in)">
                                      <p:cBhvr>
                                        <p:cTn id="19" dur="1000"/>
                                        <p:tgtEl>
                                          <p:spTgt spid="20">
                                            <p:txEl>
                                              <p:pRg st="1" end="1"/>
                                            </p:txEl>
                                          </p:spTgt>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circle(in)">
                                      <p:cBhvr>
                                        <p:cTn id="23" dur="1000"/>
                                        <p:tgtEl>
                                          <p:spTgt spid="20">
                                            <p:txEl>
                                              <p:pRg st="2" end="2"/>
                                            </p:txEl>
                                          </p:spTgt>
                                        </p:tgtEl>
                                      </p:cBhvr>
                                    </p:animEffect>
                                  </p:childTnLst>
                                </p:cTn>
                              </p:par>
                            </p:childTnLst>
                          </p:cTn>
                        </p:par>
                        <p:par>
                          <p:cTn id="24" fill="hold">
                            <p:stCondLst>
                              <p:cond delay="5000"/>
                            </p:stCondLst>
                            <p:childTnLst>
                              <p:par>
                                <p:cTn id="25" presetID="6" presetClass="entr" presetSubtype="16" fill="hold" nodeType="after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circle(in)">
                                      <p:cBhvr>
                                        <p:cTn id="27" dur="1000"/>
                                        <p:tgtEl>
                                          <p:spTgt spid="20">
                                            <p:txEl>
                                              <p:pRg st="3" end="3"/>
                                            </p:txEl>
                                          </p:spTgt>
                                        </p:tgtEl>
                                      </p:cBhvr>
                                    </p:animEffect>
                                  </p:childTnLst>
                                </p:cTn>
                              </p:par>
                            </p:childTnLst>
                          </p:cTn>
                        </p:par>
                        <p:par>
                          <p:cTn id="28" fill="hold">
                            <p:stCondLst>
                              <p:cond delay="6000"/>
                            </p:stCondLst>
                            <p:childTnLst>
                              <p:par>
                                <p:cTn id="29" presetID="6" presetClass="entr" presetSubtype="16" fill="hold"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circle(in)">
                                      <p:cBhvr>
                                        <p:cTn id="31"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0CA2D2-66E4-424F-87AB-55A62229ED3E}"/>
              </a:ext>
            </a:extLst>
          </p:cNvPr>
          <p:cNvSpPr/>
          <p:nvPr/>
        </p:nvSpPr>
        <p:spPr>
          <a:xfrm>
            <a:off x="0" y="6327706"/>
            <a:ext cx="12191999" cy="530293"/>
          </a:xfrm>
          <a:prstGeom prst="rect">
            <a:avLst/>
          </a:prstGeom>
          <a:solidFill>
            <a:srgbClr val="572381"/>
          </a:solidFill>
          <a:ln>
            <a:solidFill>
              <a:srgbClr val="572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0" name="Content Placeholder 4">
            <a:extLst>
              <a:ext uri="{FF2B5EF4-FFF2-40B4-BE49-F238E27FC236}">
                <a16:creationId xmlns:a16="http://schemas.microsoft.com/office/drawing/2014/main" id="{D3FE7009-5042-4DDC-AB6F-FF120A97E38E}"/>
              </a:ext>
            </a:extLst>
          </p:cNvPr>
          <p:cNvPicPr>
            <a:picLocks noChangeAspect="1"/>
          </p:cNvPicPr>
          <p:nvPr/>
        </p:nvPicPr>
        <p:blipFill>
          <a:blip r:embed="rId3"/>
          <a:stretch>
            <a:fillRect/>
          </a:stretch>
        </p:blipFill>
        <p:spPr>
          <a:xfrm>
            <a:off x="9618068" y="5192043"/>
            <a:ext cx="2482492" cy="857920"/>
          </a:xfrm>
          <a:prstGeom prst="rect">
            <a:avLst/>
          </a:prstGeom>
        </p:spPr>
      </p:pic>
      <p:sp>
        <p:nvSpPr>
          <p:cNvPr id="11" name="Rectangle 10">
            <a:extLst>
              <a:ext uri="{FF2B5EF4-FFF2-40B4-BE49-F238E27FC236}">
                <a16:creationId xmlns:a16="http://schemas.microsoft.com/office/drawing/2014/main" id="{7016B266-D6A4-4D49-96DD-FB3FF752BF4E}"/>
              </a:ext>
            </a:extLst>
          </p:cNvPr>
          <p:cNvSpPr/>
          <p:nvPr/>
        </p:nvSpPr>
        <p:spPr>
          <a:xfrm>
            <a:off x="0" y="6145941"/>
            <a:ext cx="12191999" cy="181765"/>
          </a:xfrm>
          <a:prstGeom prst="rect">
            <a:avLst/>
          </a:prstGeom>
          <a:solidFill>
            <a:srgbClr val="B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64CD8F34-2C57-4C33-AC8E-DC1804C20762}"/>
              </a:ext>
            </a:extLst>
          </p:cNvPr>
          <p:cNvSpPr/>
          <p:nvPr/>
        </p:nvSpPr>
        <p:spPr>
          <a:xfrm>
            <a:off x="-1" y="0"/>
            <a:ext cx="12192000" cy="10871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A93914C1-CB92-475A-8053-327D960A30B0}"/>
              </a:ext>
            </a:extLst>
          </p:cNvPr>
          <p:cNvPicPr>
            <a:picLocks noChangeAspect="1"/>
          </p:cNvPicPr>
          <p:nvPr/>
        </p:nvPicPr>
        <p:blipFill rotWithShape="1">
          <a:blip r:embed="rId4">
            <a:extLst>
              <a:ext uri="{28A0092B-C50C-407E-A947-70E740481C1C}">
                <a14:useLocalDpi xmlns:a14="http://schemas.microsoft.com/office/drawing/2010/main" val="0"/>
              </a:ext>
            </a:extLst>
          </a:blip>
          <a:srcRect r="20623"/>
          <a:stretch/>
        </p:blipFill>
        <p:spPr>
          <a:xfrm>
            <a:off x="2777345" y="-65736"/>
            <a:ext cx="8297247" cy="1301649"/>
          </a:xfrm>
          <a:prstGeom prst="rect">
            <a:avLst/>
          </a:prstGeom>
        </p:spPr>
      </p:pic>
      <p:sp>
        <p:nvSpPr>
          <p:cNvPr id="12" name="Rectangle 11">
            <a:extLst>
              <a:ext uri="{FF2B5EF4-FFF2-40B4-BE49-F238E27FC236}">
                <a16:creationId xmlns:a16="http://schemas.microsoft.com/office/drawing/2014/main" id="{1DED580E-39D2-4163-A7A5-6370ADF6CE06}"/>
              </a:ext>
            </a:extLst>
          </p:cNvPr>
          <p:cNvSpPr/>
          <p:nvPr/>
        </p:nvSpPr>
        <p:spPr>
          <a:xfrm>
            <a:off x="9053936" y="192164"/>
            <a:ext cx="273344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B050"/>
                </a:solidFill>
                <a:effectLst/>
                <a:uLnTx/>
                <a:uFillTx/>
                <a:latin typeface="Ink Free" panose="03080402000500000000" pitchFamily="66" charset="0"/>
                <a:ea typeface="+mn-ea"/>
                <a:cs typeface="+mn-cs"/>
              </a:rPr>
              <a:t>PARTNERS</a:t>
            </a:r>
            <a:endParaRPr kumimoji="0" lang="en-GB" sz="40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2FE9D5BA-F601-46AD-8C6D-9F74E8129ED1}"/>
              </a:ext>
            </a:extLst>
          </p:cNvPr>
          <p:cNvSpPr/>
          <p:nvPr/>
        </p:nvSpPr>
        <p:spPr>
          <a:xfrm>
            <a:off x="86801" y="192164"/>
            <a:ext cx="582884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Ink Free" panose="03080402000500000000" pitchFamily="66" charset="0"/>
                <a:ea typeface="+mn-ea"/>
                <a:cs typeface="+mn-cs"/>
              </a:rPr>
              <a:t>Share our knowledge, learn from others and use 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Ink Free" panose="03080402000500000000" pitchFamily="66" charset="0"/>
                <a:ea typeface="+mn-ea"/>
                <a:cs typeface="+mn-cs"/>
              </a:rPr>
              <a:t>influence to improve the FJS and family policy </a:t>
            </a:r>
            <a:endParaRPr kumimoji="0" lang="en-GB" sz="20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2FE4B3DA-99BC-49CF-B7F5-5690C811A999}"/>
              </a:ext>
            </a:extLst>
          </p:cNvPr>
          <p:cNvSpPr/>
          <p:nvPr/>
        </p:nvSpPr>
        <p:spPr>
          <a:xfrm>
            <a:off x="5915641" y="1475580"/>
            <a:ext cx="4561840" cy="613086"/>
          </a:xfrm>
          <a:custGeom>
            <a:avLst/>
            <a:gdLst>
              <a:gd name="connsiteX0" fmla="*/ 0 w 3317804"/>
              <a:gd name="connsiteY0" fmla="*/ 0 h 1047396"/>
              <a:gd name="connsiteX1" fmla="*/ 3317804 w 3317804"/>
              <a:gd name="connsiteY1" fmla="*/ 0 h 1047396"/>
              <a:gd name="connsiteX2" fmla="*/ 3317804 w 3317804"/>
              <a:gd name="connsiteY2" fmla="*/ 1047396 h 1047396"/>
              <a:gd name="connsiteX3" fmla="*/ 0 w 3317804"/>
              <a:gd name="connsiteY3" fmla="*/ 1047396 h 1047396"/>
              <a:gd name="connsiteX4" fmla="*/ 0 w 3317804"/>
              <a:gd name="connsiteY4" fmla="*/ 0 h 104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1047396">
                <a:moveTo>
                  <a:pt x="0" y="0"/>
                </a:moveTo>
                <a:lnTo>
                  <a:pt x="3317804" y="0"/>
                </a:lnTo>
                <a:lnTo>
                  <a:pt x="3317804" y="1047396"/>
                </a:lnTo>
                <a:lnTo>
                  <a:pt x="0" y="1047396"/>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 March 2020, we will have……..</a:t>
            </a:r>
          </a:p>
        </p:txBody>
      </p:sp>
      <p:sp>
        <p:nvSpPr>
          <p:cNvPr id="17" name="Freeform: Shape 16">
            <a:extLst>
              <a:ext uri="{FF2B5EF4-FFF2-40B4-BE49-F238E27FC236}">
                <a16:creationId xmlns:a16="http://schemas.microsoft.com/office/drawing/2014/main" id="{EAF6FF6F-8A58-47ED-A5D2-2F6466FEF927}"/>
              </a:ext>
            </a:extLst>
          </p:cNvPr>
          <p:cNvSpPr/>
          <p:nvPr/>
        </p:nvSpPr>
        <p:spPr>
          <a:xfrm>
            <a:off x="743298" y="1477100"/>
            <a:ext cx="4661822" cy="613086"/>
          </a:xfrm>
          <a:custGeom>
            <a:avLst/>
            <a:gdLst>
              <a:gd name="connsiteX0" fmla="*/ 0 w 3317804"/>
              <a:gd name="connsiteY0" fmla="*/ 0 h 1047396"/>
              <a:gd name="connsiteX1" fmla="*/ 3317804 w 3317804"/>
              <a:gd name="connsiteY1" fmla="*/ 0 h 1047396"/>
              <a:gd name="connsiteX2" fmla="*/ 3317804 w 3317804"/>
              <a:gd name="connsiteY2" fmla="*/ 1047396 h 1047396"/>
              <a:gd name="connsiteX3" fmla="*/ 0 w 3317804"/>
              <a:gd name="connsiteY3" fmla="*/ 1047396 h 1047396"/>
              <a:gd name="connsiteX4" fmla="*/ 0 w 3317804"/>
              <a:gd name="connsiteY4" fmla="*/ 0 h 104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1047396">
                <a:moveTo>
                  <a:pt x="0" y="0"/>
                </a:moveTo>
                <a:lnTo>
                  <a:pt x="3317804" y="0"/>
                </a:lnTo>
                <a:lnTo>
                  <a:pt x="3317804" y="1047396"/>
                </a:lnTo>
                <a:lnTo>
                  <a:pt x="0" y="1047396"/>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far we have worked with partners to……….</a:t>
            </a:r>
          </a:p>
        </p:txBody>
      </p:sp>
      <p:sp>
        <p:nvSpPr>
          <p:cNvPr id="18" name="Content Placeholder 17">
            <a:extLst>
              <a:ext uri="{FF2B5EF4-FFF2-40B4-BE49-F238E27FC236}">
                <a16:creationId xmlns:a16="http://schemas.microsoft.com/office/drawing/2014/main" id="{71D32DE2-4FCB-4F9D-A9B2-18CC4BB66AB5}"/>
              </a:ext>
            </a:extLst>
          </p:cNvPr>
          <p:cNvSpPr txBox="1">
            <a:spLocks/>
          </p:cNvSpPr>
          <p:nvPr/>
        </p:nvSpPr>
        <p:spPr>
          <a:xfrm>
            <a:off x="743298" y="2092406"/>
            <a:ext cx="4661822" cy="3383834"/>
          </a:xfrm>
          <a:custGeom>
            <a:avLst/>
            <a:gdLst>
              <a:gd name="connsiteX0" fmla="*/ 0 w 3317804"/>
              <a:gd name="connsiteY0" fmla="*/ 0 h 3621138"/>
              <a:gd name="connsiteX1" fmla="*/ 3317804 w 3317804"/>
              <a:gd name="connsiteY1" fmla="*/ 0 h 3621138"/>
              <a:gd name="connsiteX2" fmla="*/ 3317804 w 3317804"/>
              <a:gd name="connsiteY2" fmla="*/ 3621138 h 3621138"/>
              <a:gd name="connsiteX3" fmla="*/ 0 w 3317804"/>
              <a:gd name="connsiteY3" fmla="*/ 3621138 h 3621138"/>
              <a:gd name="connsiteX4" fmla="*/ 0 w 3317804"/>
              <a:gd name="connsiteY4" fmla="*/ 0 h 362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3621138">
                <a:moveTo>
                  <a:pt x="0" y="0"/>
                </a:moveTo>
                <a:lnTo>
                  <a:pt x="3317804" y="0"/>
                </a:lnTo>
                <a:lnTo>
                  <a:pt x="3317804" y="3621138"/>
                </a:lnTo>
                <a:lnTo>
                  <a:pt x="0" y="3621138"/>
                </a:lnTo>
                <a:lnTo>
                  <a:pt x="0" y="0"/>
                </a:lnTo>
                <a:close/>
              </a:path>
            </a:pathLst>
          </a:custGeom>
          <a:solidFill>
            <a:schemeClr val="accent6">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hueOff val="0"/>
                    <a:satOff val="0"/>
                    <a:lumOff val="0"/>
                    <a:alphaOff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hueOff val="0"/>
                    <a:satOff val="0"/>
                    <a:lumOff val="0"/>
                    <a:alphaOff val="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hueOff val="0"/>
                    <a:satOff val="0"/>
                    <a:lumOff val="0"/>
                    <a:alphaOff val="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9pPr>
          </a:lstStyle>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Establish and chair the Family Justice Recovery Group</a:t>
            </a:r>
          </a:p>
          <a:p>
            <a:pPr marL="1028700" marR="0" lvl="3"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18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develop a new family justice system data pack</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(with ADCS) collect snapshot data on children impacted by delays to care proceedings; and develop a revised Social Work Evidence Template</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Establish a new Research Advisory Committee and support access to our data for research purposes</a:t>
            </a:r>
          </a:p>
          <a:p>
            <a:pPr marL="571500" marR="0" lvl="2" indent="-342900" algn="l" defTabSz="666750" rtl="0" eaLnBrk="1" fontAlgn="auto" latinLnBrk="0" hangingPunct="1">
              <a:lnSpc>
                <a:spcPct val="90000"/>
              </a:lnSpc>
              <a:spcBef>
                <a:spcPct val="0"/>
              </a:spcBef>
              <a:spcAft>
                <a:spcPct val="15000"/>
              </a:spcAft>
              <a:buClrTx/>
              <a:buSzTx/>
              <a:buFont typeface="Wingdings" panose="05000000000000000000" pitchFamily="2" charset="2"/>
              <a:buChar char="ü"/>
              <a:tabLst/>
              <a:defRPr/>
            </a:pPr>
            <a:endPar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a:p>
            <a:pPr marL="0" marR="0" lvl="1" indent="0" algn="l" defTabSz="666750" rtl="0" eaLnBrk="1" fontAlgn="auto" latinLnBrk="0" hangingPunct="1">
              <a:lnSpc>
                <a:spcPct val="90000"/>
              </a:lnSpc>
              <a:spcBef>
                <a:spcPct val="0"/>
              </a:spcBef>
              <a:spcAft>
                <a:spcPct val="1500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2" panose="05020102010507070707" pitchFamily="18" charset="2"/>
            </a:endParaRPr>
          </a:p>
        </p:txBody>
      </p:sp>
      <p:sp>
        <p:nvSpPr>
          <p:cNvPr id="19" name="Content Placeholder 17">
            <a:extLst>
              <a:ext uri="{FF2B5EF4-FFF2-40B4-BE49-F238E27FC236}">
                <a16:creationId xmlns:a16="http://schemas.microsoft.com/office/drawing/2014/main" id="{F2AB49BE-1F1C-43AE-A2A5-F1E277AFEFEF}"/>
              </a:ext>
            </a:extLst>
          </p:cNvPr>
          <p:cNvSpPr txBox="1">
            <a:spLocks/>
          </p:cNvSpPr>
          <p:nvPr/>
        </p:nvSpPr>
        <p:spPr>
          <a:xfrm>
            <a:off x="5915641" y="2092406"/>
            <a:ext cx="4561840" cy="3383834"/>
          </a:xfrm>
          <a:custGeom>
            <a:avLst/>
            <a:gdLst>
              <a:gd name="connsiteX0" fmla="*/ 0 w 3317804"/>
              <a:gd name="connsiteY0" fmla="*/ 0 h 3621138"/>
              <a:gd name="connsiteX1" fmla="*/ 3317804 w 3317804"/>
              <a:gd name="connsiteY1" fmla="*/ 0 h 3621138"/>
              <a:gd name="connsiteX2" fmla="*/ 3317804 w 3317804"/>
              <a:gd name="connsiteY2" fmla="*/ 3621138 h 3621138"/>
              <a:gd name="connsiteX3" fmla="*/ 0 w 3317804"/>
              <a:gd name="connsiteY3" fmla="*/ 3621138 h 3621138"/>
              <a:gd name="connsiteX4" fmla="*/ 0 w 3317804"/>
              <a:gd name="connsiteY4" fmla="*/ 0 h 362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804" h="3621138">
                <a:moveTo>
                  <a:pt x="0" y="0"/>
                </a:moveTo>
                <a:lnTo>
                  <a:pt x="3317804" y="0"/>
                </a:lnTo>
                <a:lnTo>
                  <a:pt x="3317804" y="3621138"/>
                </a:lnTo>
                <a:lnTo>
                  <a:pt x="0" y="3621138"/>
                </a:lnTo>
                <a:lnTo>
                  <a:pt x="0" y="0"/>
                </a:lnTo>
                <a:close/>
              </a:path>
            </a:pathLst>
          </a:custGeom>
          <a:solidFill>
            <a:schemeClr val="accent6">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hueOff val="0"/>
                    <a:satOff val="0"/>
                    <a:lumOff val="0"/>
                    <a:alphaOff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hueOff val="0"/>
                    <a:satOff val="0"/>
                    <a:lumOff val="0"/>
                    <a:alphaOff val="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hueOff val="0"/>
                    <a:satOff val="0"/>
                    <a:lumOff val="0"/>
                    <a:alphaOff val="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hueOff val="0"/>
                    <a:satOff val="0"/>
                    <a:lumOff val="0"/>
                    <a:alphaOff val="0"/>
                  </a:schemeClr>
                </a:solidFill>
                <a:latin typeface="+mn-lt"/>
                <a:ea typeface="+mn-ea"/>
                <a:cs typeface="+mn-cs"/>
              </a:defRPr>
            </a:lvl9pPr>
          </a:lstStyle>
          <a:p>
            <a:pPr marL="457200" marR="0" lvl="2" indent="-2286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Supported regional action plans to relieve system pressure</a:t>
            </a:r>
          </a:p>
          <a:p>
            <a:pPr marL="457200" marR="0" lvl="2" indent="-2286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Supported the design of private law reform pilots to commence Spring 2021</a:t>
            </a:r>
          </a:p>
          <a:p>
            <a:pPr marL="457200" marR="0" lvl="2" indent="-228600" algn="l" defTabSz="6667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Published the first in our series of quarterly insights reports based on our case data</a:t>
            </a:r>
          </a:p>
        </p:txBody>
      </p:sp>
    </p:spTree>
    <p:extLst>
      <p:ext uri="{BB962C8B-B14F-4D97-AF65-F5344CB8AC3E}">
        <p14:creationId xmlns:p14="http://schemas.microsoft.com/office/powerpoint/2010/main" val="37977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circle(in)">
                                      <p:cBhvr>
                                        <p:cTn id="7" dur="1000"/>
                                        <p:tgtEl>
                                          <p:spTgt spid="18">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circle(in)">
                                      <p:cBhvr>
                                        <p:cTn id="11" dur="1000"/>
                                        <p:tgtEl>
                                          <p:spTgt spid="18">
                                            <p:txEl>
                                              <p:pRg st="1" end="1"/>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circle(in)">
                                      <p:cBhvr>
                                        <p:cTn id="15" dur="1000"/>
                                        <p:tgtEl>
                                          <p:spTgt spid="18">
                                            <p:txEl>
                                              <p:pRg st="2" end="2"/>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animEffect transition="in" filter="circle(in)">
                                      <p:cBhvr>
                                        <p:cTn id="19" dur="1000"/>
                                        <p:tgtEl>
                                          <p:spTgt spid="18">
                                            <p:txEl>
                                              <p:pRg st="3" end="3"/>
                                            </p:txEl>
                                          </p:spTgt>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circle(in)">
                                      <p:cBhvr>
                                        <p:cTn id="23" dur="1000"/>
                                        <p:tgtEl>
                                          <p:spTgt spid="19">
                                            <p:txEl>
                                              <p:pRg st="1" end="1"/>
                                            </p:txEl>
                                          </p:spTgt>
                                        </p:tgtEl>
                                      </p:cBhvr>
                                    </p:animEffect>
                                  </p:childTnLst>
                                </p:cTn>
                              </p:par>
                            </p:childTnLst>
                          </p:cTn>
                        </p:par>
                        <p:par>
                          <p:cTn id="24" fill="hold">
                            <p:stCondLst>
                              <p:cond delay="5000"/>
                            </p:stCondLst>
                            <p:childTnLst>
                              <p:par>
                                <p:cTn id="25" presetID="6" presetClass="entr" presetSubtype="16" fill="hold"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circle(in)">
                                      <p:cBhvr>
                                        <p:cTn id="27" dur="1000"/>
                                        <p:tgtEl>
                                          <p:spTgt spid="19">
                                            <p:txEl>
                                              <p:pRg st="0" end="0"/>
                                            </p:txEl>
                                          </p:spTgt>
                                        </p:tgtEl>
                                      </p:cBhvr>
                                    </p:animEffect>
                                  </p:childTnLst>
                                </p:cTn>
                              </p:par>
                            </p:childTnLst>
                          </p:cTn>
                        </p:par>
                        <p:par>
                          <p:cTn id="28" fill="hold">
                            <p:stCondLst>
                              <p:cond delay="6000"/>
                            </p:stCondLst>
                            <p:childTnLst>
                              <p:par>
                                <p:cTn id="29" presetID="6" presetClass="entr" presetSubtype="16" fill="hold" nodeType="after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Effect transition="in" filter="circle(in)">
                                      <p:cBhvr>
                                        <p:cTn id="31" dur="1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1" name="Title 1">
            <a:extLst>
              <a:ext uri="{FF2B5EF4-FFF2-40B4-BE49-F238E27FC236}">
                <a16:creationId xmlns:a16="http://schemas.microsoft.com/office/drawing/2014/main" id="{57D7CD89-BA5B-4832-84F9-5F689DBC3ADC}"/>
              </a:ext>
            </a:extLst>
          </p:cNvPr>
          <p:cNvSpPr txBox="1">
            <a:spLocks/>
          </p:cNvSpPr>
          <p:nvPr/>
        </p:nvSpPr>
        <p:spPr>
          <a:xfrm>
            <a:off x="267362" y="156098"/>
            <a:ext cx="6952737"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Cafcass Social Work Academy:</a:t>
            </a:r>
          </a:p>
        </p:txBody>
      </p:sp>
      <p:sp>
        <p:nvSpPr>
          <p:cNvPr id="7" name="Content Placeholder 5">
            <a:extLst>
              <a:ext uri="{FF2B5EF4-FFF2-40B4-BE49-F238E27FC236}">
                <a16:creationId xmlns:a16="http://schemas.microsoft.com/office/drawing/2014/main" id="{BF8E3D4C-C3AB-4D29-8B65-CB2D7E383C49}"/>
              </a:ext>
            </a:extLst>
          </p:cNvPr>
          <p:cNvSpPr txBox="1">
            <a:spLocks/>
          </p:cNvSpPr>
          <p:nvPr/>
        </p:nvSpPr>
        <p:spPr>
          <a:xfrm>
            <a:off x="472273" y="461791"/>
            <a:ext cx="11621756" cy="58163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marR="0" lvl="1" indent="-4572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Gill Sans Nova"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What is it </a:t>
            </a: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 An extension and expansion on the unit within Cafcass which manages and supports our Newly Qualified Social Workers (NQSWs),  student placements and post qualifying education programmes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We have changed the approach to funding, recruitment, and management of the 3 year NQSW programme to ensure we do more and deliver more for Cafcass and the sector, in partnership with our internal Practice Educators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Under the new arrangements we have 12 NSQWs this year, compared to 4 last year</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The Academy will recruit more students and more NQSWs on an incremental basis over the next three years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Why is it needed?:</a:t>
            </a: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So that Cafcass can contribute to the sector and play our part in facilitating training and development opportunities in the social work profession - our NQSWs will be released into their second year 6 month placement into a Local Authority on a fully funded basis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To help us grow and retain our own talented social workers, especially in areas where we find it hardest to recruit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To help us diversify and refresh our workforce and inject new ideas from those recently trained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In future the Academy will build on our post qualifying social work learning offer (MA modules) potentially linking to accreditation and Apprenticeships </a:t>
            </a:r>
          </a:p>
          <a:p>
            <a:pPr marL="457200" marR="0" lvl="1"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200150" marR="0" lvl="2" indent="-285750" algn="l" defTabSz="914400" rtl="0" eaLnBrk="1" fontAlgn="auto" latinLnBrk="0" hangingPunct="1">
              <a:lnSpc>
                <a:spcPct val="90000"/>
              </a:lnSpc>
              <a:spcBef>
                <a:spcPts val="500"/>
              </a:spcBef>
              <a:spcAft>
                <a:spcPts val="1200"/>
              </a:spcAft>
              <a:buClrTx/>
              <a:buSzTx/>
              <a:buFont typeface="+mj-lt"/>
              <a:buAutoNum type="arabicPeriod"/>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3" name="Picture 2" descr="A picture containing logo&#10;&#10;Description automatically generated">
            <a:extLst>
              <a:ext uri="{FF2B5EF4-FFF2-40B4-BE49-F238E27FC236}">
                <a16:creationId xmlns:a16="http://schemas.microsoft.com/office/drawing/2014/main" id="{BF37983D-68C6-4692-BBA8-DB2C01A5C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8992" y="302538"/>
            <a:ext cx="2144630" cy="814640"/>
          </a:xfrm>
          <a:prstGeom prst="rect">
            <a:avLst/>
          </a:prstGeom>
        </p:spPr>
      </p:pic>
    </p:spTree>
    <p:extLst>
      <p:ext uri="{BB962C8B-B14F-4D97-AF65-F5344CB8AC3E}">
        <p14:creationId xmlns:p14="http://schemas.microsoft.com/office/powerpoint/2010/main" val="185469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14963"/>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1" y="897504"/>
            <a:ext cx="12017829" cy="542709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Covid Programme Board – continues to meet weekly – </a:t>
            </a:r>
            <a:r>
              <a:rPr lang="en-GB" sz="1800" dirty="0">
                <a:latin typeface="Gill Sans MT" panose="020B0502020104020203" pitchFamily="34" charset="0"/>
                <a:cs typeface="Times New Roman" panose="02020603050405020304" pitchFamily="18" charset="0"/>
              </a:rPr>
              <a:t>MoJ represented through Alison Wedge – Partnerships Director for ALBs</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An essential business</a:t>
            </a:r>
            <a:r>
              <a:rPr lang="en-GB" sz="1800" dirty="0">
                <a:latin typeface="Gill Sans MT" panose="020B0502020104020203" pitchFamily="34" charset="0"/>
                <a:cs typeface="Times New Roman" panose="02020603050405020304" pitchFamily="18" charset="0"/>
              </a:rPr>
              <a:t>– emphasis on seeing children and families again in COVID – secure workplace, strong risk assessments for visits and open offices for all staff</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Strict observance of govt guidance </a:t>
            </a:r>
            <a:r>
              <a:rPr lang="en-GB" sz="1800" dirty="0">
                <a:latin typeface="Gill Sans MT" panose="020B0502020104020203" pitchFamily="34" charset="0"/>
                <a:cs typeface="Times New Roman" panose="02020603050405020304" pitchFamily="18" charset="0"/>
              </a:rPr>
              <a:t>– local lockdowns do not change our position </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Tension</a:t>
            </a:r>
            <a:r>
              <a:rPr lang="en-GB" sz="1800" dirty="0">
                <a:latin typeface="Gill Sans MT" panose="020B0502020104020203" pitchFamily="34" charset="0"/>
                <a:cs typeface="Times New Roman" panose="02020603050405020304" pitchFamily="18" charset="0"/>
              </a:rPr>
              <a:t> – productivity versus in person work for everyone</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Absence data </a:t>
            </a:r>
            <a:r>
              <a:rPr lang="en-GB" sz="1800" dirty="0">
                <a:latin typeface="Gill Sans MT" panose="020B0502020104020203" pitchFamily="34" charset="0"/>
                <a:cs typeface="Times New Roman" panose="02020603050405020304" pitchFamily="18" charset="0"/>
              </a:rPr>
              <a:t>still low for </a:t>
            </a:r>
            <a:r>
              <a:rPr lang="en-GB" sz="1800" dirty="0" err="1">
                <a:latin typeface="Gill Sans MT" panose="020B0502020104020203" pitchFamily="34" charset="0"/>
                <a:cs typeface="Times New Roman" panose="02020603050405020304" pitchFamily="18" charset="0"/>
              </a:rPr>
              <a:t>Covid</a:t>
            </a:r>
            <a:r>
              <a:rPr lang="en-GB" sz="1800" dirty="0">
                <a:latin typeface="Gill Sans MT" panose="020B0502020104020203" pitchFamily="34" charset="0"/>
                <a:cs typeface="Times New Roman" panose="02020603050405020304" pitchFamily="18" charset="0"/>
              </a:rPr>
              <a:t> </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Morale, demand and low throughput of cases through courts remain the most significant and pressing issues – </a:t>
            </a:r>
            <a:r>
              <a:rPr lang="en-GB" sz="1800" dirty="0">
                <a:latin typeface="Gill Sans MT" panose="020B0502020104020203" pitchFamily="34" charset="0"/>
                <a:cs typeface="Times New Roman" panose="02020603050405020304" pitchFamily="18" charset="0"/>
              </a:rPr>
              <a:t>ongoing pressure on managers also carrying casework – for first line managers – 50% more and for second line, it is creeping up  25% lead allocation</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Backlog handling relief </a:t>
            </a:r>
            <a:r>
              <a:rPr lang="en-GB" sz="1800" dirty="0">
                <a:latin typeface="Gill Sans MT" panose="020B0502020104020203" pitchFamily="34" charset="0"/>
                <a:cs typeface="Times New Roman" panose="02020603050405020304" pitchFamily="18" charset="0"/>
              </a:rPr>
              <a:t>– constant leadership loop</a:t>
            </a:r>
          </a:p>
          <a:p>
            <a:pPr marL="742950" lvl="1" indent="-285750" algn="l">
              <a:spcAft>
                <a:spcPts val="1200"/>
              </a:spcAft>
              <a:buFont typeface="+mj-lt"/>
              <a:buAutoNum type="arabicPeriod"/>
            </a:pPr>
            <a:r>
              <a:rPr lang="en-GB" sz="1800" b="1" dirty="0">
                <a:latin typeface="Gill Sans MT" panose="020B0502020104020203" pitchFamily="34" charset="0"/>
                <a:cs typeface="Times New Roman" panose="02020603050405020304" pitchFamily="18" charset="0"/>
              </a:rPr>
              <a:t>Capacity tool available </a:t>
            </a:r>
            <a:r>
              <a:rPr lang="en-GB" sz="1800" dirty="0">
                <a:latin typeface="Gill Sans MT" panose="020B0502020104020203" pitchFamily="34" charset="0"/>
                <a:cs typeface="Times New Roman" panose="02020603050405020304" pitchFamily="18" charset="0"/>
              </a:rPr>
              <a:t>to establish where existing staffing compromised</a:t>
            </a:r>
          </a:p>
          <a:p>
            <a:pPr marL="742950" lvl="1" indent="-285750" algn="l">
              <a:lnSpc>
                <a:spcPct val="100000"/>
              </a:lnSpc>
              <a:spcBef>
                <a:spcPts val="0"/>
              </a:spcBef>
              <a:spcAft>
                <a:spcPts val="1200"/>
              </a:spcAft>
              <a:buFont typeface="+mj-lt"/>
              <a:buAutoNum type="arabicPeriod"/>
            </a:pPr>
            <a:r>
              <a:rPr lang="en-GB" sz="1800" b="1" dirty="0">
                <a:solidFill>
                  <a:prstClr val="black"/>
                </a:solidFill>
                <a:latin typeface="Gill Sans MT" panose="020B0502020104020203" pitchFamily="34" charset="0"/>
                <a:cs typeface="Times New Roman" panose="02020603050405020304" pitchFamily="18" charset="0"/>
              </a:rPr>
              <a:t>Quality of practice and seeing children </a:t>
            </a:r>
            <a:r>
              <a:rPr lang="en-GB" sz="1800" dirty="0">
                <a:solidFill>
                  <a:prstClr val="black"/>
                </a:solidFill>
                <a:latin typeface="Gill Sans MT" panose="020B0502020104020203" pitchFamily="34" charset="0"/>
                <a:cs typeface="Times New Roman" panose="02020603050405020304" pitchFamily="18" charset="0"/>
              </a:rPr>
              <a:t>is a leadership priority. Monitoring levels of children seen face to face. New curiosity and leadership of new risks from COVID</a:t>
            </a:r>
            <a:endParaRPr lang="en-GB" sz="1800" b="1" u="sng" dirty="0">
              <a:solidFill>
                <a:prstClr val="black"/>
              </a:solidFill>
              <a:latin typeface="Gill Sans MT" panose="020B0502020104020203" pitchFamily="34" charset="0"/>
              <a:cs typeface="Times New Roman" panose="02020603050405020304" pitchFamily="18" charset="0"/>
            </a:endParaRPr>
          </a:p>
          <a:p>
            <a:pPr marL="742950" lvl="1" indent="-285750" algn="l">
              <a:lnSpc>
                <a:spcPct val="100000"/>
              </a:lnSpc>
              <a:spcBef>
                <a:spcPts val="0"/>
              </a:spcBef>
              <a:spcAft>
                <a:spcPts val="1200"/>
              </a:spcAft>
              <a:buFont typeface="+mj-lt"/>
              <a:buAutoNum type="arabicPeriod"/>
            </a:pPr>
            <a:r>
              <a:rPr lang="en-GB" sz="1800" b="1" u="sng" dirty="0">
                <a:solidFill>
                  <a:prstClr val="black"/>
                </a:solidFill>
                <a:latin typeface="Gill Sans MT" panose="020B0502020104020203" pitchFamily="34" charset="0"/>
                <a:cs typeface="Times New Roman" panose="02020603050405020304" pitchFamily="18" charset="0"/>
              </a:rPr>
              <a:t>Pace on a long road – </a:t>
            </a:r>
            <a:r>
              <a:rPr lang="en-GB" sz="1800" u="sng" dirty="0">
                <a:solidFill>
                  <a:prstClr val="black"/>
                </a:solidFill>
                <a:latin typeface="Gill Sans MT" panose="020B0502020104020203" pitchFamily="34" charset="0"/>
                <a:cs typeface="Times New Roman" panose="02020603050405020304" pitchFamily="18" charset="0"/>
              </a:rPr>
              <a:t>the pressure and uncertainty won’t abate for Cafcass – leadership/planning/feedback/adaptative and fluid</a:t>
            </a:r>
          </a:p>
          <a:p>
            <a:pPr marL="742950" lvl="1" indent="-285750" algn="l">
              <a:lnSpc>
                <a:spcPct val="100000"/>
              </a:lnSpc>
              <a:spcBef>
                <a:spcPts val="0"/>
              </a:spcBef>
              <a:spcAft>
                <a:spcPts val="1200"/>
              </a:spcAft>
              <a:buFont typeface="+mj-lt"/>
              <a:buAutoNum type="arabicPeriod"/>
            </a:pPr>
            <a:r>
              <a:rPr lang="en-GB" sz="1800" b="1" dirty="0">
                <a:solidFill>
                  <a:prstClr val="black"/>
                </a:solidFill>
                <a:latin typeface="Gill Sans MT" panose="020B0502020104020203" pitchFamily="34" charset="0"/>
                <a:cs typeface="Times New Roman" panose="02020603050405020304" pitchFamily="18" charset="0"/>
              </a:rPr>
              <a:t>Good news </a:t>
            </a:r>
            <a:r>
              <a:rPr lang="en-GB" sz="1800" dirty="0">
                <a:solidFill>
                  <a:prstClr val="black"/>
                </a:solidFill>
                <a:latin typeface="Gill Sans MT" panose="020B0502020104020203" pitchFamily="34" charset="0"/>
                <a:cs typeface="Times New Roman" panose="02020603050405020304" pitchFamily="18" charset="0"/>
              </a:rPr>
              <a:t>- £3.4m emergency allocation in August!!! – pressure dropped instantly.  We were at critical. </a:t>
            </a: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256477" y="163284"/>
            <a:ext cx="10487723"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err="1">
                <a:solidFill>
                  <a:srgbClr val="572381"/>
                </a:solidFill>
                <a:latin typeface="Ink Free" panose="03080402000500000000" pitchFamily="66" charset="0"/>
              </a:rPr>
              <a:t>Covid</a:t>
            </a:r>
            <a:r>
              <a:rPr lang="en-GB" sz="2800" b="1" dirty="0">
                <a:solidFill>
                  <a:srgbClr val="572381"/>
                </a:solidFill>
                <a:latin typeface="Ink Free" panose="03080402000500000000" pitchFamily="66" charset="0"/>
              </a:rPr>
              <a:t>–19 Overview JT  </a:t>
            </a:r>
          </a:p>
        </p:txBody>
      </p:sp>
    </p:spTree>
    <p:extLst>
      <p:ext uri="{BB962C8B-B14F-4D97-AF65-F5344CB8AC3E}">
        <p14:creationId xmlns:p14="http://schemas.microsoft.com/office/powerpoint/2010/main" val="75694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332433" y="816079"/>
            <a:ext cx="11070590" cy="60186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marR="0" lvl="1" indent="-34290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Number of children and families with </a:t>
            </a:r>
            <a:r>
              <a:rPr kumimoji="0" lang="en-GB" sz="2200" b="1" i="0" u="sng"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Times New Roman" panose="02020603050405020304" pitchFamily="18" charset="0"/>
                <a:cs typeface="Times New Roman" panose="02020603050405020304" pitchFamily="18" charset="0"/>
              </a:rPr>
              <a:t>cases open to </a:t>
            </a:r>
            <a:r>
              <a:rPr kumimoji="0" lang="en-GB" sz="2200" b="1" i="0" u="sng"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us continue to increase and are</a:t>
            </a:r>
            <a:r>
              <a:rPr kumimoji="0" lang="en-GB" sz="2200" b="1" i="0" u="sng"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 </a:t>
            </a:r>
            <a:r>
              <a:rPr kumimoji="0" lang="en-GB" sz="2200" b="1" i="0" u="sng"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at record levels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due to the continuing reduced capacity and backlogs in the family courts</a:t>
            </a:r>
          </a:p>
          <a:p>
            <a:pPr marL="800100" lvl="1" indent="-342900" algn="l">
              <a:spcAft>
                <a:spcPts val="1200"/>
              </a:spcAft>
              <a:buFont typeface="+mj-lt"/>
              <a:buAutoNum type="arabicPeriod"/>
              <a:defRPr/>
            </a:pPr>
            <a:r>
              <a:rPr lang="en-GB" sz="2200" dirty="0">
                <a:solidFill>
                  <a:prstClr val="black"/>
                </a:solidFill>
                <a:latin typeface="Gill Sans MT" panose="020B0502020104020203" pitchFamily="34" charset="0"/>
              </a:rPr>
              <a:t>The latest financial quarter (Jul - Sep 2020) saw the </a:t>
            </a:r>
            <a:r>
              <a:rPr lang="en-GB" sz="2200" b="1" dirty="0">
                <a:solidFill>
                  <a:prstClr val="black"/>
                </a:solidFill>
                <a:latin typeface="Gill Sans MT" panose="020B0502020104020203" pitchFamily="34" charset="0"/>
              </a:rPr>
              <a:t>highest new case </a:t>
            </a:r>
            <a:r>
              <a:rPr lang="en-GB" sz="2200" dirty="0">
                <a:solidFill>
                  <a:prstClr val="black"/>
                </a:solidFill>
                <a:latin typeface="Gill Sans MT" panose="020B0502020104020203" pitchFamily="34" charset="0"/>
              </a:rPr>
              <a:t>demand for a financial quarter on record. Case closures in the same period fell by </a:t>
            </a:r>
            <a:r>
              <a:rPr lang="en-GB" sz="2200" b="1" dirty="0">
                <a:solidFill>
                  <a:prstClr val="black"/>
                </a:solidFill>
                <a:latin typeface="Gill Sans MT" panose="020B0502020104020203" pitchFamily="34" charset="0"/>
              </a:rPr>
              <a:t>20% </a:t>
            </a:r>
            <a:r>
              <a:rPr lang="en-GB" sz="2200" dirty="0">
                <a:solidFill>
                  <a:prstClr val="black"/>
                </a:solidFill>
                <a:latin typeface="Gill Sans MT" panose="020B0502020104020203" pitchFamily="34" charset="0"/>
              </a:rPr>
              <a:t>compared to Q4 2019/20 (Pre-Covid19)</a:t>
            </a:r>
          </a:p>
          <a:p>
            <a:pPr marL="800100" lvl="1" indent="-342900" algn="l">
              <a:spcAft>
                <a:spcPts val="1200"/>
              </a:spcAft>
              <a:buFont typeface="+mj-lt"/>
              <a:buAutoNum type="arabicPeriod"/>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At </a:t>
            </a:r>
            <a:r>
              <a:rPr lang="en-GB" sz="2200" dirty="0">
                <a:solidFill>
                  <a:prstClr val="black"/>
                </a:solidFill>
                <a:latin typeface="Gill Sans MT" panose="020B0502020104020203" pitchFamily="34" charset="0"/>
                <a:ea typeface="Times New Roman" panose="02020603050405020304" pitchFamily="18" charset="0"/>
                <a:cs typeface="Times New Roman" panose="02020603050405020304" pitchFamily="18" charset="0"/>
              </a:rPr>
              <a:t>12 October</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 there were </a:t>
            </a:r>
            <a:r>
              <a:rPr kumimoji="0" lang="en-GB" sz="2200" b="1" i="0" u="sng"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mn-ea"/>
                <a:cs typeface="+mn-cs"/>
              </a:rPr>
              <a:t>36,625 open active cases </a:t>
            </a:r>
            <a:r>
              <a:rPr kumimoji="0" lang="en-GB" sz="2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(where there is known future work for Cafcass). This increases on average between </a:t>
            </a:r>
            <a:r>
              <a:rPr lang="en-GB" sz="2200" b="1" u="sng" dirty="0">
                <a:solidFill>
                  <a:prstClr val="black"/>
                </a:solidFill>
                <a:latin typeface="Gill Sans MT" panose="020B0502020104020203" pitchFamily="34" charset="0"/>
              </a:rPr>
              <a:t>100-300 </a:t>
            </a:r>
            <a:r>
              <a:rPr kumimoji="0" lang="en-GB" sz="2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cases per week </a:t>
            </a:r>
          </a:p>
          <a:p>
            <a:pPr marL="800100" lvl="1" indent="-342900" algn="l">
              <a:spcAft>
                <a:spcPts val="1200"/>
              </a:spcAft>
              <a:buFont typeface="+mj-lt"/>
              <a:buAutoNum type="arabicPeriod"/>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volume of open active work is </a:t>
            </a:r>
            <a:r>
              <a:rPr kumimoji="0" lang="en-GB" sz="2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r>
              <a:rPr kumimoji="0" lang="en-GB" sz="2200" b="1" i="0" u="sng"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mn-ea"/>
                <a:cs typeface="+mn-cs"/>
              </a:rPr>
              <a:t>19.4% / +5,959 cases compared to </a:t>
            </a:r>
            <a:r>
              <a:rPr lang="en-GB" sz="2200" b="1" u="sng" dirty="0">
                <a:solidFill>
                  <a:prstClr val="black"/>
                </a:solidFill>
                <a:highlight>
                  <a:srgbClr val="FFFF00"/>
                </a:highlight>
                <a:latin typeface="Gill Sans MT" panose="020B0502020104020203" pitchFamily="34" charset="0"/>
              </a:rPr>
              <a:t>October </a:t>
            </a:r>
            <a:r>
              <a:rPr kumimoji="0" lang="en-GB" sz="2200" b="1" i="0" u="sng"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mn-ea"/>
                <a:cs typeface="+mn-cs"/>
              </a:rPr>
              <a:t>2019</a:t>
            </a:r>
            <a:r>
              <a:rPr kumimoji="0" lang="en-GB" sz="2200" b="0"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mn-ea"/>
                <a:cs typeface="+mn-cs"/>
              </a:rPr>
              <a:t>.</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This breaks down to an increase of +</a:t>
            </a:r>
            <a:r>
              <a:rPr kumimoji="0" lang="en-GB" sz="22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16.7% (+1,986 cases) for public law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and </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r>
              <a:rPr lang="en-GB" sz="2200" b="1" dirty="0">
                <a:solidFill>
                  <a:prstClr val="black"/>
                </a:solidFill>
                <a:latin typeface="Gill Sans MT" panose="020B0502020104020203" pitchFamily="34" charset="0"/>
              </a:rPr>
              <a:t>21.2</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(+3,973 cases) for private law</a:t>
            </a:r>
          </a:p>
          <a:p>
            <a:pPr marL="800100" marR="0" lvl="1" indent="-34290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Since 1 June 2020 Cafcass’ </a:t>
            </a:r>
            <a:r>
              <a:rPr kumimoji="0" lang="en-GB" sz="2200" b="1"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mn-ea"/>
                <a:cs typeface="+mn-cs"/>
              </a:rPr>
              <a:t>total active children’s caseload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has increased by an average of </a:t>
            </a:r>
            <a:r>
              <a:rPr lang="en-GB" sz="2200" dirty="0">
                <a:solidFill>
                  <a:prstClr val="black"/>
                </a:solidFill>
                <a:latin typeface="Gill Sans MT" panose="020B0502020104020203" pitchFamily="34" charset="0"/>
              </a:rPr>
              <a:t>90 children</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per working day </a:t>
            </a:r>
          </a:p>
          <a:p>
            <a:pPr marL="800100" marR="0" lvl="1" indent="-342900" algn="l" defTabSz="914400" rtl="0" eaLnBrk="1" fontAlgn="auto" latinLnBrk="0" hangingPunct="1">
              <a:lnSpc>
                <a:spcPct val="90000"/>
              </a:lnSpc>
              <a:spcBef>
                <a:spcPts val="500"/>
              </a:spcBef>
              <a:spcAft>
                <a:spcPts val="1200"/>
              </a:spcAft>
              <a:buClrTx/>
              <a:buSzTx/>
              <a:buFont typeface="+mj-lt"/>
              <a:buAutoNum type="arabicPeriod"/>
              <a:tabLst/>
              <a:defRPr/>
            </a:pPr>
            <a:r>
              <a:rPr lang="en-GB" sz="2200" dirty="0">
                <a:solidFill>
                  <a:prstClr val="black"/>
                </a:solidFill>
                <a:latin typeface="Gill Sans MT" panose="020B0502020104020203" pitchFamily="34" charset="0"/>
              </a:rPr>
              <a:t>N</a:t>
            </a:r>
            <a:r>
              <a:rPr kumimoji="0" lang="en-GB" sz="2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ational</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average caseloads</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for work after first hearing are now </a:t>
            </a:r>
            <a:r>
              <a:rPr kumimoji="0" lang="en-GB" sz="2200" b="0"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mn-ea"/>
                <a:cs typeface="+mn-cs"/>
              </a:rPr>
              <a:t>24.2 cases</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with 75.5% of qualifying staff holding &gt; 20 cases.</a:t>
            </a:r>
            <a:r>
              <a:rPr lang="en-GB" sz="2200" dirty="0">
                <a:solidFill>
                  <a:prstClr val="black"/>
                </a:solidFill>
                <a:latin typeface="Gill Sans MT" panose="020B0502020104020203" pitchFamily="34" charset="0"/>
              </a:rPr>
              <a:t> For private law case work before the first hearing, caseloads average </a:t>
            </a:r>
            <a:r>
              <a:rPr lang="en-GB" sz="2200" dirty="0">
                <a:solidFill>
                  <a:prstClr val="black"/>
                </a:solidFill>
                <a:highlight>
                  <a:srgbClr val="FFFF00"/>
                </a:highlight>
                <a:latin typeface="Gill Sans MT" panose="020B0502020104020203" pitchFamily="34" charset="0"/>
              </a:rPr>
              <a:t>56.4 </a:t>
            </a:r>
            <a:r>
              <a:rPr lang="en-GB" sz="2200" dirty="0">
                <a:solidFill>
                  <a:prstClr val="black"/>
                </a:solidFill>
                <a:latin typeface="Gill Sans MT" panose="020B0502020104020203" pitchFamily="34" charset="0"/>
              </a:rPr>
              <a:t>due to increased delay in hearings </a:t>
            </a: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812916" y="23285"/>
            <a:ext cx="3707732"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Data on demand: JT</a:t>
            </a:r>
          </a:p>
        </p:txBody>
      </p:sp>
    </p:spTree>
    <p:extLst>
      <p:ext uri="{BB962C8B-B14F-4D97-AF65-F5344CB8AC3E}">
        <p14:creationId xmlns:p14="http://schemas.microsoft.com/office/powerpoint/2010/main" val="42553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3AE1D3D-6705-48CE-AA76-FBE3B4E5A05B}"/>
              </a:ext>
            </a:extLst>
          </p:cNvPr>
          <p:cNvPicPr>
            <a:picLocks noChangeAspect="1"/>
          </p:cNvPicPr>
          <p:nvPr/>
        </p:nvPicPr>
        <p:blipFill>
          <a:blip r:embed="rId3">
            <a:alphaModFix amt="20000"/>
          </a:blip>
          <a:stretch>
            <a:fillRect/>
          </a:stretch>
        </p:blipFill>
        <p:spPr>
          <a:xfrm>
            <a:off x="0" y="5404077"/>
            <a:ext cx="12192000" cy="1524000"/>
          </a:xfrm>
          <a:prstGeom prst="rect">
            <a:avLst/>
          </a:prstGeom>
        </p:spPr>
      </p:pic>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332433" y="816079"/>
            <a:ext cx="11070590" cy="60186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marR="0" lvl="1" indent="-34290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rPr>
              <a:t>Cafcass </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rPr>
              <a:t>front line managers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rPr>
              <a:t>are playing a key role in keeping FCA caseloads at the current level. </a:t>
            </a:r>
            <a:r>
              <a:rPr kumimoji="0" lang="en-GB" sz="2200" b="0"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rPr>
              <a:t>The overall average caseload of Cafcass Practice Supervisors is </a:t>
            </a:r>
            <a:r>
              <a:rPr kumimoji="0" lang="en-GB" sz="2200" b="1"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rPr>
              <a:t>18.1</a:t>
            </a:r>
            <a:r>
              <a:rPr kumimoji="0" lang="en-GB" sz="2200" b="0"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rPr>
              <a:t> cases</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rPr>
              <a:t>, including both duty and substantively allocated work.</a:t>
            </a:r>
          </a:p>
          <a:p>
            <a:pPr marL="800100" marR="0" lvl="1" indent="-342900" algn="l" defTabSz="914400" rtl="0" eaLnBrk="1" fontAlgn="auto" latinLnBrk="0" hangingPunct="1">
              <a:lnSpc>
                <a:spcPct val="90000"/>
              </a:lnSpc>
              <a:spcBef>
                <a:spcPts val="500"/>
              </a:spcBef>
              <a:spcAft>
                <a:spcPts val="1200"/>
              </a:spcAft>
              <a:buClrTx/>
              <a:buSzTx/>
              <a:buFont typeface="+mj-lt"/>
              <a:buAutoNum type="arabicPeriod"/>
              <a:tabLst/>
              <a:defRPr/>
            </a:pPr>
            <a:endParaRPr lang="en-GB" sz="2200" strike="noStrike" dirty="0">
              <a:solidFill>
                <a:prstClr val="black"/>
              </a:solidFill>
              <a:latin typeface="Gill Sans MT" panose="020B0502020104020203" pitchFamily="34" charset="0"/>
            </a:endParaRPr>
          </a:p>
          <a:p>
            <a:pPr marL="800100" marR="0" lvl="1" indent="-34290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200" b="1" i="0" u="non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T</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hroughput </a:t>
            </a:r>
            <a:r>
              <a:rPr kumimoji="0" lang="en-GB" sz="220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of work (new cases being received compared to cases being closed) continues to be low. </a:t>
            </a:r>
            <a:r>
              <a:rPr lang="en-GB" sz="2200" dirty="0">
                <a:highlight>
                  <a:srgbClr val="FFFF00"/>
                </a:highlight>
                <a:latin typeface="Gill Sans MT" panose="020B0502020104020203" pitchFamily="34" charset="0"/>
              </a:rPr>
              <a:t>Public Law (Care) closure rates have decreased by -</a:t>
            </a:r>
            <a:r>
              <a:rPr lang="en-GB" sz="2200" b="1" dirty="0">
                <a:highlight>
                  <a:srgbClr val="FFFF00"/>
                </a:highlight>
                <a:latin typeface="Gill Sans MT" panose="020B0502020104020203" pitchFamily="34" charset="0"/>
              </a:rPr>
              <a:t>19.8% </a:t>
            </a:r>
            <a:r>
              <a:rPr lang="en-GB" sz="2200" dirty="0">
                <a:highlight>
                  <a:srgbClr val="FFFF00"/>
                </a:highlight>
                <a:latin typeface="Gill Sans MT" panose="020B0502020104020203" pitchFamily="34" charset="0"/>
              </a:rPr>
              <a:t>and private law closures </a:t>
            </a:r>
            <a:r>
              <a:rPr lang="en-GB" sz="2200" b="1" dirty="0">
                <a:highlight>
                  <a:srgbClr val="FFFF00"/>
                </a:highlight>
                <a:latin typeface="Gill Sans MT" panose="020B0502020104020203" pitchFamily="34" charset="0"/>
              </a:rPr>
              <a:t>-14.6% </a:t>
            </a:r>
            <a:r>
              <a:rPr lang="en-GB" sz="2200" dirty="0">
                <a:latin typeface="Gill Sans MT" panose="020B0502020104020203" pitchFamily="34" charset="0"/>
              </a:rPr>
              <a:t>in August compared to July</a:t>
            </a:r>
          </a:p>
          <a:p>
            <a:pPr marL="800100" marR="0" lvl="1" indent="-342900" algn="l" defTabSz="914400" rtl="0" eaLnBrk="1" fontAlgn="auto" latinLnBrk="0" hangingPunct="1">
              <a:lnSpc>
                <a:spcPct val="90000"/>
              </a:lnSpc>
              <a:spcBef>
                <a:spcPts val="500"/>
              </a:spcBef>
              <a:spcAft>
                <a:spcPts val="1200"/>
              </a:spcAft>
              <a:buClrTx/>
              <a:buSzTx/>
              <a:buFont typeface="+mj-lt"/>
              <a:buAutoNum type="arabicPeriod"/>
              <a:tabLst/>
              <a:defRPr/>
            </a:pPr>
            <a:endParaRPr lang="en-GB" sz="2200" dirty="0">
              <a:latin typeface="Gill Sans MT" panose="020B0502020104020203" pitchFamily="34" charset="0"/>
            </a:endParaRPr>
          </a:p>
          <a:p>
            <a:pPr marL="800100" lvl="1" indent="-342900" algn="l">
              <a:spcAft>
                <a:spcPts val="1200"/>
              </a:spcAft>
              <a:buFont typeface="+mj-lt"/>
              <a:buAutoNum type="arabicPeriod"/>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In </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Public law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work, active cases with a </a:t>
            </a:r>
            <a:r>
              <a:rPr kumimoji="0" lang="en-GB" sz="2200" b="0"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Times New Roman" panose="02020603050405020304" pitchFamily="18" charset="0"/>
                <a:cs typeface="Times New Roman" panose="02020603050405020304" pitchFamily="18" charset="0"/>
              </a:rPr>
              <a:t>duration above 36 weeks are </a:t>
            </a:r>
            <a:r>
              <a:rPr kumimoji="0" lang="en-GB" sz="2200" b="1"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Times New Roman" panose="02020603050405020304" pitchFamily="18" charset="0"/>
                <a:cs typeface="Times New Roman" panose="02020603050405020304" pitchFamily="18" charset="0"/>
              </a:rPr>
              <a:t>+48.5% </a:t>
            </a:r>
            <a:r>
              <a:rPr kumimoji="0" lang="en-GB" sz="2200" b="0"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Times New Roman" panose="02020603050405020304" pitchFamily="18" charset="0"/>
                <a:cs typeface="Times New Roman" panose="02020603050405020304" pitchFamily="18" charset="0"/>
              </a:rPr>
              <a:t>(+</a:t>
            </a:r>
            <a:r>
              <a:rPr lang="en-GB" sz="2200" dirty="0">
                <a:solidFill>
                  <a:prstClr val="black"/>
                </a:solidFill>
                <a:highlight>
                  <a:srgbClr val="FFFF00"/>
                </a:highlight>
                <a:latin typeface="Gill Sans MT" panose="020B0502020104020203" pitchFamily="34" charset="0"/>
                <a:ea typeface="Times New Roman" panose="02020603050405020304" pitchFamily="18" charset="0"/>
                <a:cs typeface="Times New Roman" panose="02020603050405020304" pitchFamily="18" charset="0"/>
              </a:rPr>
              <a:t>1,076 </a:t>
            </a:r>
            <a:r>
              <a:rPr kumimoji="0" lang="en-GB" sz="2200" b="0"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ea typeface="Times New Roman" panose="02020603050405020304" pitchFamily="18" charset="0"/>
                <a:cs typeface="Times New Roman" panose="02020603050405020304" pitchFamily="18" charset="0"/>
              </a:rPr>
              <a:t>cases) compared to February 2020</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 (Pre-Covid19)</a:t>
            </a:r>
          </a:p>
          <a:p>
            <a:pPr marL="800100" lvl="1" indent="-342900" algn="l">
              <a:spcAft>
                <a:spcPts val="1200"/>
              </a:spcAft>
              <a:buFont typeface="+mj-lt"/>
              <a:buAutoNum type="arabicPeriod"/>
              <a:defRPr/>
            </a:pP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p>
            <a:pPr marL="800100" marR="0" lvl="1" indent="-342900" algn="l" defTabSz="914400" rtl="0" eaLnBrk="1" fontAlgn="auto" latinLnBrk="0" hangingPunct="1">
              <a:lnSpc>
                <a:spcPct val="90000"/>
              </a:lnSpc>
              <a:spcBef>
                <a:spcPts val="500"/>
              </a:spcBef>
              <a:spcAft>
                <a:spcPts val="120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cs typeface="Times New Roman" panose="02020603050405020304" pitchFamily="18" charset="0"/>
              </a:rPr>
              <a:t>To date </a:t>
            </a:r>
            <a:r>
              <a:rPr lang="en-GB" sz="2200" b="1" dirty="0">
                <a:solidFill>
                  <a:prstClr val="black"/>
                </a:solidFill>
                <a:latin typeface="Gill Sans MT" panose="020B0502020104020203" pitchFamily="34" charset="0"/>
                <a:cs typeface="Times New Roman" panose="02020603050405020304" pitchFamily="18" charset="0"/>
              </a:rPr>
              <a:t>52</a:t>
            </a:r>
            <a:r>
              <a:rPr kumimoji="0" lang="en-GB" sz="2200" b="1" i="0" u="none" strike="noStrike" kern="1200" cap="none" spc="0" normalizeH="0" baseline="0" noProof="0" dirty="0">
                <a:ln>
                  <a:noFill/>
                </a:ln>
                <a:solidFill>
                  <a:prstClr val="black"/>
                </a:solidFill>
                <a:effectLst/>
                <a:uLnTx/>
                <a:uFillTx/>
                <a:latin typeface="Gill Sans MT" panose="020B0502020104020203" pitchFamily="34" charset="0"/>
                <a:cs typeface="Times New Roman" panose="02020603050405020304" pitchFamily="18" charset="0"/>
              </a:rPr>
              <a:t>%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cs typeface="Times New Roman" panose="02020603050405020304" pitchFamily="18" charset="0"/>
              </a:rPr>
              <a:t>of open cases (public law / post FHDRA private law) have had a </a:t>
            </a:r>
            <a:r>
              <a:rPr kumimoji="0" lang="en-GB" sz="2200" b="0" i="0" u="none" strike="noStrike" kern="1200" cap="none" spc="0" normalizeH="0" baseline="0" noProof="0" dirty="0">
                <a:ln>
                  <a:noFill/>
                </a:ln>
                <a:solidFill>
                  <a:prstClr val="black"/>
                </a:solidFill>
                <a:effectLst/>
                <a:highlight>
                  <a:srgbClr val="FFFF00"/>
                </a:highlight>
                <a:uLnTx/>
                <a:uFillTx/>
                <a:latin typeface="Gill Sans MT" panose="020B0502020104020203" pitchFamily="34" charset="0"/>
                <a:cs typeface="Times New Roman" panose="02020603050405020304" pitchFamily="18" charset="0"/>
              </a:rPr>
              <a:t>‘child seen’ </a:t>
            </a:r>
            <a:r>
              <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cs typeface="Times New Roman" panose="02020603050405020304" pitchFamily="18" charset="0"/>
              </a:rPr>
              <a:t>record added. This follows a system change in June 2020 to actively record this as a stand alone data item.</a:t>
            </a:r>
            <a:endParaRPr kumimoji="0" lang="en-GB" sz="2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812916" y="23285"/>
            <a:ext cx="3707732" cy="63521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Data on demand: JT (2) </a:t>
            </a:r>
          </a:p>
        </p:txBody>
      </p:sp>
    </p:spTree>
    <p:extLst>
      <p:ext uri="{BB962C8B-B14F-4D97-AF65-F5344CB8AC3E}">
        <p14:creationId xmlns:p14="http://schemas.microsoft.com/office/powerpoint/2010/main" val="244262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B9838-B84E-48A6-8699-F673899B9037}"/>
              </a:ext>
            </a:extLst>
          </p:cNvPr>
          <p:cNvPicPr>
            <a:picLocks noChangeAspect="1"/>
          </p:cNvPicPr>
          <p:nvPr/>
        </p:nvPicPr>
        <p:blipFill>
          <a:blip r:embed="rId2"/>
          <a:stretch>
            <a:fillRect/>
          </a:stretch>
        </p:blipFill>
        <p:spPr>
          <a:xfrm>
            <a:off x="850234" y="1108363"/>
            <a:ext cx="10567806" cy="5421744"/>
          </a:xfrm>
          <a:prstGeom prst="rect">
            <a:avLst/>
          </a:prstGeom>
        </p:spPr>
      </p:pic>
      <p:sp>
        <p:nvSpPr>
          <p:cNvPr id="3" name="Title 1">
            <a:extLst>
              <a:ext uri="{FF2B5EF4-FFF2-40B4-BE49-F238E27FC236}">
                <a16:creationId xmlns:a16="http://schemas.microsoft.com/office/drawing/2014/main" id="{8D45E58C-8C4E-4A67-9141-A4F706470351}"/>
              </a:ext>
            </a:extLst>
          </p:cNvPr>
          <p:cNvSpPr txBox="1">
            <a:spLocks/>
          </p:cNvSpPr>
          <p:nvPr/>
        </p:nvSpPr>
        <p:spPr>
          <a:xfrm>
            <a:off x="908849" y="185830"/>
            <a:ext cx="5677008" cy="6352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solidFill>
                  <a:srgbClr val="572381"/>
                </a:solidFill>
                <a:latin typeface="Ink Free" panose="03080402000500000000" pitchFamily="66" charset="0"/>
              </a:rPr>
              <a:t>Performance against targets  </a:t>
            </a: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 BR</a:t>
            </a:r>
          </a:p>
        </p:txBody>
      </p:sp>
    </p:spTree>
    <p:extLst>
      <p:ext uri="{BB962C8B-B14F-4D97-AF65-F5344CB8AC3E}">
        <p14:creationId xmlns:p14="http://schemas.microsoft.com/office/powerpoint/2010/main" val="57825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1BFDFA8A-31AF-42B4-AC2B-3274C495E0F4}"/>
              </a:ext>
            </a:extLst>
          </p:cNvPr>
          <p:cNvSpPr txBox="1">
            <a:spLocks/>
          </p:cNvSpPr>
          <p:nvPr/>
        </p:nvSpPr>
        <p:spPr>
          <a:xfrm>
            <a:off x="471055" y="938643"/>
            <a:ext cx="11410585" cy="47968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spcBef>
                <a:spcPts val="500"/>
              </a:spcBef>
              <a:spcAft>
                <a:spcPts val="1200"/>
              </a:spcAft>
              <a:buFont typeface="+mj-lt"/>
              <a:buAutoNum type="arabicPeriod"/>
              <a:defRPr/>
            </a:pPr>
            <a:r>
              <a:rPr lang="en-GB" sz="2000" dirty="0">
                <a:solidFill>
                  <a:prstClr val="black"/>
                </a:solidFill>
                <a:latin typeface="Gill Sans MT" panose="020B0502020104020203" pitchFamily="34" charset="0"/>
              </a:rPr>
              <a:t>Cafcass is currently maintaining organisational performance against KPI targets for the </a:t>
            </a:r>
            <a:r>
              <a:rPr lang="en-GB" sz="2000" b="1" dirty="0">
                <a:solidFill>
                  <a:prstClr val="black"/>
                </a:solidFill>
                <a:latin typeface="Gill Sans MT" panose="020B0502020104020203" pitchFamily="34" charset="0"/>
              </a:rPr>
              <a:t>safe allocation </a:t>
            </a:r>
            <a:r>
              <a:rPr lang="en-GB" sz="2000" dirty="0">
                <a:solidFill>
                  <a:prstClr val="black"/>
                </a:solidFill>
                <a:latin typeface="Gill Sans MT" panose="020B0502020104020203" pitchFamily="34" charset="0"/>
              </a:rPr>
              <a:t>of work, and for the </a:t>
            </a:r>
            <a:r>
              <a:rPr lang="en-GB" sz="2000" b="1" dirty="0">
                <a:solidFill>
                  <a:prstClr val="black"/>
                </a:solidFill>
                <a:latin typeface="Gill Sans MT" panose="020B0502020104020203" pitchFamily="34" charset="0"/>
              </a:rPr>
              <a:t>timely filing of Section 7 (S7) reports in private law cases.</a:t>
            </a:r>
            <a:endParaRPr lang="en-GB" sz="2000" dirty="0">
              <a:solidFill>
                <a:prstClr val="black"/>
              </a:solidFill>
              <a:latin typeface="Gill Sans MT" panose="020B0502020104020203" pitchFamily="34" charset="0"/>
            </a:endParaRPr>
          </a:p>
          <a:p>
            <a:pPr marL="457200" indent="-457200" algn="just">
              <a:spcBef>
                <a:spcPts val="500"/>
              </a:spcBef>
              <a:spcAft>
                <a:spcPts val="1200"/>
              </a:spcAft>
              <a:buFont typeface="+mj-lt"/>
              <a:buAutoNum type="arabicPeriod"/>
              <a:defRPr/>
            </a:pPr>
            <a:r>
              <a:rPr lang="en-GB" sz="2000" dirty="0">
                <a:solidFill>
                  <a:prstClr val="black"/>
                </a:solidFill>
                <a:latin typeface="Gill Sans MT" panose="020B0502020104020203" pitchFamily="34" charset="0"/>
              </a:rPr>
              <a:t>Record demand and reduced system throughput are contributing to a </a:t>
            </a:r>
            <a:r>
              <a:rPr lang="en-GB" sz="2000" b="1" dirty="0">
                <a:solidFill>
                  <a:prstClr val="black"/>
                </a:solidFill>
                <a:latin typeface="Gill Sans MT" panose="020B0502020104020203" pitchFamily="34" charset="0"/>
              </a:rPr>
              <a:t>high risk </a:t>
            </a:r>
            <a:r>
              <a:rPr lang="en-GB" sz="2000" dirty="0">
                <a:solidFill>
                  <a:prstClr val="black"/>
                </a:solidFill>
                <a:latin typeface="Gill Sans MT" panose="020B0502020104020203" pitchFamily="34" charset="0"/>
              </a:rPr>
              <a:t>that Cafcass will be unable to effectively allocate new work in some areas within </a:t>
            </a:r>
            <a:r>
              <a:rPr lang="en-GB" sz="2000" b="1" dirty="0">
                <a:solidFill>
                  <a:prstClr val="black"/>
                </a:solidFill>
                <a:latin typeface="Gill Sans MT" panose="020B0502020104020203" pitchFamily="34" charset="0"/>
              </a:rPr>
              <a:t>8 weeks.</a:t>
            </a:r>
            <a:endParaRPr lang="en-GB" sz="2000" dirty="0">
              <a:solidFill>
                <a:prstClr val="black"/>
              </a:solidFill>
              <a:latin typeface="Gill Sans MT" panose="020B0502020104020203" pitchFamily="34" charset="0"/>
            </a:endParaRPr>
          </a:p>
          <a:p>
            <a:pPr marL="457200" indent="-457200" algn="just">
              <a:spcBef>
                <a:spcPts val="500"/>
              </a:spcBef>
              <a:spcAft>
                <a:spcPts val="1200"/>
              </a:spcAft>
              <a:buFont typeface="+mj-lt"/>
              <a:buAutoNum type="arabicPeriod"/>
              <a:defRPr/>
            </a:pPr>
            <a:r>
              <a:rPr lang="en-GB" sz="2000" dirty="0">
                <a:solidFill>
                  <a:prstClr val="black"/>
                </a:solidFill>
                <a:latin typeface="Gill Sans MT" panose="020B0502020104020203" pitchFamily="34" charset="0"/>
              </a:rPr>
              <a:t>Associated with record levels of both demand and open cases, there is a risk that the quality of work could be impacted </a:t>
            </a:r>
            <a:r>
              <a:rPr lang="en-GB" sz="2000" b="1" dirty="0">
                <a:solidFill>
                  <a:prstClr val="black"/>
                </a:solidFill>
                <a:latin typeface="Gill Sans MT" panose="020B0502020104020203" pitchFamily="34" charset="0"/>
              </a:rPr>
              <a:t>should the overall level of open work remain as it is today.</a:t>
            </a:r>
          </a:p>
          <a:p>
            <a:pPr marL="457200" indent="-457200" algn="just">
              <a:spcBef>
                <a:spcPts val="500"/>
              </a:spcBef>
              <a:spcAft>
                <a:spcPts val="1200"/>
              </a:spcAft>
              <a:buFont typeface="+mj-lt"/>
              <a:buAutoNum type="arabicPeriod"/>
              <a:defRPr/>
            </a:pPr>
            <a:r>
              <a:rPr lang="en-GB" sz="2000" b="1" dirty="0">
                <a:solidFill>
                  <a:prstClr val="black"/>
                </a:solidFill>
                <a:latin typeface="Gill Sans MT" panose="020B0502020104020203" pitchFamily="34" charset="0"/>
              </a:rPr>
              <a:t>The two slides that follow set out clearly the cost and risks of our continual allocation of work coming to Cafcass.</a:t>
            </a:r>
          </a:p>
          <a:p>
            <a:pPr marL="800100" marR="0" lvl="1" indent="-342900" algn="just"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endParaRPr lang="en-GB" dirty="0">
              <a:solidFill>
                <a:prstClr val="black"/>
              </a:solidFill>
              <a:latin typeface="Gill Sans MT" panose="020B0502020104020203" pitchFamily="34" charset="0"/>
            </a:endParaRPr>
          </a:p>
        </p:txBody>
      </p:sp>
      <p:sp>
        <p:nvSpPr>
          <p:cNvPr id="11" name="Title 1">
            <a:extLst>
              <a:ext uri="{FF2B5EF4-FFF2-40B4-BE49-F238E27FC236}">
                <a16:creationId xmlns:a16="http://schemas.microsoft.com/office/drawing/2014/main" id="{57D7CD89-BA5B-4832-84F9-5F689DBC3ADC}"/>
              </a:ext>
            </a:extLst>
          </p:cNvPr>
          <p:cNvSpPr txBox="1">
            <a:spLocks/>
          </p:cNvSpPr>
          <p:nvPr/>
        </p:nvSpPr>
        <p:spPr>
          <a:xfrm>
            <a:off x="908849" y="185830"/>
            <a:ext cx="5677008" cy="6352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solidFill>
                  <a:srgbClr val="572381"/>
                </a:solidFill>
                <a:latin typeface="Ink Free" panose="03080402000500000000" pitchFamily="66" charset="0"/>
              </a:rPr>
              <a:t>Performance against targets  </a:t>
            </a:r>
            <a:r>
              <a:rPr kumimoji="0" lang="en-GB" sz="2800" b="1" i="0" u="none" strike="noStrike" kern="1200" cap="none" spc="0" normalizeH="0" baseline="0" noProof="0" dirty="0">
                <a:ln>
                  <a:noFill/>
                </a:ln>
                <a:solidFill>
                  <a:srgbClr val="572381"/>
                </a:solidFill>
                <a:effectLst/>
                <a:uLnTx/>
                <a:uFillTx/>
                <a:latin typeface="Ink Free" panose="03080402000500000000" pitchFamily="66" charset="0"/>
                <a:ea typeface="+mj-ea"/>
                <a:cs typeface="+mj-cs"/>
              </a:rPr>
              <a:t>: BR</a:t>
            </a:r>
          </a:p>
        </p:txBody>
      </p:sp>
      <p:pic>
        <p:nvPicPr>
          <p:cNvPr id="3" name="Picture 2">
            <a:extLst>
              <a:ext uri="{FF2B5EF4-FFF2-40B4-BE49-F238E27FC236}">
                <a16:creationId xmlns:a16="http://schemas.microsoft.com/office/drawing/2014/main" id="{00A79E3F-E196-4992-8FEC-0DC9D20AB2BE}"/>
              </a:ext>
            </a:extLst>
          </p:cNvPr>
          <p:cNvPicPr>
            <a:picLocks noChangeAspect="1"/>
          </p:cNvPicPr>
          <p:nvPr/>
        </p:nvPicPr>
        <p:blipFill>
          <a:blip r:embed="rId3"/>
          <a:stretch>
            <a:fillRect/>
          </a:stretch>
        </p:blipFill>
        <p:spPr>
          <a:xfrm>
            <a:off x="519555" y="3986205"/>
            <a:ext cx="11152890" cy="2804481"/>
          </a:xfrm>
          <a:prstGeom prst="rect">
            <a:avLst/>
          </a:prstGeom>
        </p:spPr>
      </p:pic>
    </p:spTree>
    <p:extLst>
      <p:ext uri="{BB962C8B-B14F-4D97-AF65-F5344CB8AC3E}">
        <p14:creationId xmlns:p14="http://schemas.microsoft.com/office/powerpoint/2010/main" val="269831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BC44EC04-C0EF-484D-8F9B-62B739D9E2AC}"/>
              </a:ext>
            </a:extLst>
          </p:cNvPr>
          <p:cNvPicPr>
            <a:picLocks noChangeAspect="1"/>
          </p:cNvPicPr>
          <p:nvPr/>
        </p:nvPicPr>
        <p:blipFill>
          <a:blip r:embed="rId2"/>
          <a:stretch>
            <a:fillRect/>
          </a:stretch>
        </p:blipFill>
        <p:spPr>
          <a:xfrm>
            <a:off x="7725351" y="3418564"/>
            <a:ext cx="2081227" cy="3363042"/>
          </a:xfrm>
          <a:prstGeom prst="rect">
            <a:avLst/>
          </a:prstGeom>
        </p:spPr>
      </p:pic>
      <p:pic>
        <p:nvPicPr>
          <p:cNvPr id="37" name="Picture 36">
            <a:extLst>
              <a:ext uri="{FF2B5EF4-FFF2-40B4-BE49-F238E27FC236}">
                <a16:creationId xmlns:a16="http://schemas.microsoft.com/office/drawing/2014/main" id="{2F5A7B58-E4AD-447D-8C1D-F5C182D3EE3B}"/>
              </a:ext>
            </a:extLst>
          </p:cNvPr>
          <p:cNvPicPr>
            <a:picLocks noChangeAspect="1"/>
          </p:cNvPicPr>
          <p:nvPr/>
        </p:nvPicPr>
        <p:blipFill>
          <a:blip r:embed="rId3"/>
          <a:stretch>
            <a:fillRect/>
          </a:stretch>
        </p:blipFill>
        <p:spPr>
          <a:xfrm>
            <a:off x="2190896" y="3447885"/>
            <a:ext cx="2081226" cy="3357712"/>
          </a:xfrm>
          <a:prstGeom prst="rect">
            <a:avLst/>
          </a:prstGeom>
        </p:spPr>
      </p:pic>
      <p:sp>
        <p:nvSpPr>
          <p:cNvPr id="2" name="Title 1">
            <a:extLst>
              <a:ext uri="{FF2B5EF4-FFF2-40B4-BE49-F238E27FC236}">
                <a16:creationId xmlns:a16="http://schemas.microsoft.com/office/drawing/2014/main" id="{B67A0AD9-F0ED-4F3F-B4F2-D4198F23EFFA}"/>
              </a:ext>
            </a:extLst>
          </p:cNvPr>
          <p:cNvSpPr txBox="1">
            <a:spLocks/>
          </p:cNvSpPr>
          <p:nvPr/>
        </p:nvSpPr>
        <p:spPr>
          <a:xfrm>
            <a:off x="355715" y="0"/>
            <a:ext cx="5915876" cy="635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GB" sz="2800" b="1" dirty="0">
                <a:solidFill>
                  <a:srgbClr val="572381"/>
                </a:solidFill>
                <a:latin typeface="Ink Free" panose="03080402000500000000" pitchFamily="66" charset="0"/>
              </a:rPr>
              <a:t>Performance pressures : BR </a:t>
            </a:r>
          </a:p>
        </p:txBody>
      </p:sp>
      <p:sp>
        <p:nvSpPr>
          <p:cNvPr id="24" name="TextBox 23">
            <a:extLst>
              <a:ext uri="{FF2B5EF4-FFF2-40B4-BE49-F238E27FC236}">
                <a16:creationId xmlns:a16="http://schemas.microsoft.com/office/drawing/2014/main" id="{F746814B-5A3A-4B16-BF8F-05EE28F2F877}"/>
              </a:ext>
            </a:extLst>
          </p:cNvPr>
          <p:cNvSpPr txBox="1"/>
          <p:nvPr/>
        </p:nvSpPr>
        <p:spPr>
          <a:xfrm>
            <a:off x="120073" y="645391"/>
            <a:ext cx="11914909" cy="2261773"/>
          </a:xfrm>
          <a:prstGeom prst="rect">
            <a:avLst/>
          </a:prstGeom>
          <a:noFill/>
        </p:spPr>
        <p:txBody>
          <a:bodyPr wrap="square" rtlCol="0">
            <a:spAutoFit/>
          </a:bodyPr>
          <a:lstStyle/>
          <a:p>
            <a:pPr marL="342900" indent="-342900" algn="just">
              <a:lnSpc>
                <a:spcPct val="70000"/>
              </a:lnSpc>
              <a:spcBef>
                <a:spcPts val="500"/>
              </a:spcBef>
              <a:spcAft>
                <a:spcPts val="1200"/>
              </a:spcAft>
              <a:buFont typeface="Arial" panose="020B0604020202020204" pitchFamily="34" charset="0"/>
              <a:buChar char="•"/>
              <a:defRPr/>
            </a:pPr>
            <a:r>
              <a:rPr lang="en-GB" sz="2000" dirty="0">
                <a:solidFill>
                  <a:prstClr val="black"/>
                </a:solidFill>
                <a:latin typeface="Gill Sans MT" panose="020B0502020104020203" pitchFamily="34" charset="0"/>
              </a:rPr>
              <a:t>We currently have </a:t>
            </a:r>
            <a:r>
              <a:rPr lang="en-GB" sz="2000" b="1" dirty="0">
                <a:solidFill>
                  <a:prstClr val="black"/>
                </a:solidFill>
                <a:latin typeface="Gill Sans MT" panose="020B0502020104020203" pitchFamily="34" charset="0"/>
              </a:rPr>
              <a:t>4,600+ cases allocated to FCAs </a:t>
            </a:r>
            <a:r>
              <a:rPr lang="en-GB" sz="2000" dirty="0">
                <a:solidFill>
                  <a:prstClr val="black"/>
                </a:solidFill>
                <a:highlight>
                  <a:srgbClr val="FFFF00"/>
                </a:highlight>
                <a:latin typeface="Gill Sans MT" panose="020B0502020104020203" pitchFamily="34" charset="0"/>
              </a:rPr>
              <a:t>above our threshold for high caseloads</a:t>
            </a:r>
            <a:endParaRPr lang="en-GB" sz="2000" dirty="0">
              <a:solidFill>
                <a:prstClr val="black"/>
              </a:solidFill>
              <a:latin typeface="Gill Sans MT" panose="020B0502020104020203" pitchFamily="34" charset="0"/>
            </a:endParaRPr>
          </a:p>
          <a:p>
            <a:pPr marL="342900" indent="-342900" algn="just">
              <a:lnSpc>
                <a:spcPct val="70000"/>
              </a:lnSpc>
              <a:spcBef>
                <a:spcPts val="500"/>
              </a:spcBef>
              <a:spcAft>
                <a:spcPts val="1200"/>
              </a:spcAft>
              <a:buFont typeface="Arial" panose="020B0604020202020204" pitchFamily="34" charset="0"/>
              <a:buChar char="•"/>
              <a:defRPr/>
            </a:pPr>
            <a:r>
              <a:rPr lang="en-GB" sz="2000" dirty="0">
                <a:solidFill>
                  <a:prstClr val="black"/>
                </a:solidFill>
                <a:latin typeface="Gill Sans MT" panose="020B0502020104020203" pitchFamily="34" charset="0"/>
              </a:rPr>
              <a:t>There are currently </a:t>
            </a:r>
            <a:r>
              <a:rPr lang="en-GB" sz="2000" b="1" dirty="0">
                <a:solidFill>
                  <a:prstClr val="black"/>
                </a:solidFill>
                <a:latin typeface="Gill Sans MT" panose="020B0502020104020203" pitchFamily="34" charset="0"/>
              </a:rPr>
              <a:t>1,600+ cases </a:t>
            </a:r>
            <a:r>
              <a:rPr lang="en-GB" sz="2000" dirty="0">
                <a:solidFill>
                  <a:prstClr val="black"/>
                </a:solidFill>
                <a:latin typeface="Gill Sans MT" panose="020B0502020104020203" pitchFamily="34" charset="0"/>
              </a:rPr>
              <a:t>lead allocated to </a:t>
            </a:r>
            <a:r>
              <a:rPr lang="en-GB" sz="2000" b="1" dirty="0">
                <a:solidFill>
                  <a:prstClr val="black"/>
                </a:solidFill>
                <a:latin typeface="Gill Sans MT" panose="020B0502020104020203" pitchFamily="34" charset="0"/>
              </a:rPr>
              <a:t>Practice Supervisors, with 68% of this staff group holding ‘above threshold’ caseloads</a:t>
            </a:r>
            <a:r>
              <a:rPr lang="en-GB" sz="2000" dirty="0">
                <a:solidFill>
                  <a:prstClr val="black"/>
                </a:solidFill>
                <a:latin typeface="Gill Sans MT" panose="020B0502020104020203" pitchFamily="34" charset="0"/>
              </a:rPr>
              <a:t> for their role</a:t>
            </a:r>
            <a:r>
              <a:rPr lang="en-GB" sz="2000" b="1" dirty="0">
                <a:solidFill>
                  <a:prstClr val="black"/>
                </a:solidFill>
                <a:latin typeface="Gill Sans MT" panose="020B0502020104020203" pitchFamily="34" charset="0"/>
              </a:rPr>
              <a:t>.</a:t>
            </a:r>
          </a:p>
          <a:p>
            <a:pPr marL="342900" indent="-342900" algn="just">
              <a:lnSpc>
                <a:spcPct val="70000"/>
              </a:lnSpc>
              <a:spcBef>
                <a:spcPts val="500"/>
              </a:spcBef>
              <a:spcAft>
                <a:spcPts val="1200"/>
              </a:spcAft>
              <a:buFont typeface="Arial" panose="020B0604020202020204" pitchFamily="34" charset="0"/>
              <a:buChar char="•"/>
              <a:defRPr/>
            </a:pPr>
            <a:r>
              <a:rPr lang="en-GB" sz="2000" dirty="0">
                <a:solidFill>
                  <a:prstClr val="black"/>
                </a:solidFill>
                <a:latin typeface="Gill Sans MT" panose="020B0502020104020203" pitchFamily="34" charset="0"/>
              </a:rPr>
              <a:t>In our </a:t>
            </a:r>
            <a:r>
              <a:rPr lang="en-GB" sz="2000" b="1" dirty="0">
                <a:solidFill>
                  <a:prstClr val="black"/>
                </a:solidFill>
                <a:latin typeface="Gill Sans MT" panose="020B0502020104020203" pitchFamily="34" charset="0"/>
              </a:rPr>
              <a:t>early intervention teams</a:t>
            </a:r>
            <a:r>
              <a:rPr lang="en-GB" sz="2000" dirty="0">
                <a:solidFill>
                  <a:prstClr val="black"/>
                </a:solidFill>
                <a:latin typeface="Gill Sans MT" panose="020B0502020104020203" pitchFamily="34" charset="0"/>
              </a:rPr>
              <a:t>, the </a:t>
            </a:r>
            <a:r>
              <a:rPr lang="en-GB" sz="2000" dirty="0" err="1">
                <a:solidFill>
                  <a:prstClr val="black"/>
                </a:solidFill>
                <a:latin typeface="Gill Sans MT" panose="020B0502020104020203" pitchFamily="34" charset="0"/>
              </a:rPr>
              <a:t>caseholding</a:t>
            </a:r>
            <a:r>
              <a:rPr lang="en-GB" sz="2000" dirty="0">
                <a:solidFill>
                  <a:prstClr val="black"/>
                </a:solidFill>
                <a:latin typeface="Gill Sans MT" panose="020B0502020104020203" pitchFamily="34" charset="0"/>
              </a:rPr>
              <a:t> social workers with the </a:t>
            </a:r>
            <a:r>
              <a:rPr lang="en-GB" sz="2000" b="1" dirty="0">
                <a:solidFill>
                  <a:prstClr val="black"/>
                </a:solidFill>
                <a:latin typeface="Gill Sans MT" panose="020B0502020104020203" pitchFamily="34" charset="0"/>
              </a:rPr>
              <a:t>top 10% </a:t>
            </a:r>
            <a:r>
              <a:rPr lang="en-GB" sz="2000" dirty="0">
                <a:solidFill>
                  <a:prstClr val="black"/>
                </a:solidFill>
                <a:latin typeface="Gill Sans MT" panose="020B0502020104020203" pitchFamily="34" charset="0"/>
              </a:rPr>
              <a:t>of workloads carry an average of </a:t>
            </a:r>
            <a:r>
              <a:rPr lang="en-GB" sz="2000" b="1" dirty="0">
                <a:solidFill>
                  <a:prstClr val="black"/>
                </a:solidFill>
                <a:latin typeface="Gill Sans MT" panose="020B0502020104020203" pitchFamily="34" charset="0"/>
              </a:rPr>
              <a:t>91.7 </a:t>
            </a:r>
            <a:r>
              <a:rPr lang="en-GB" sz="2000" dirty="0">
                <a:solidFill>
                  <a:prstClr val="black"/>
                </a:solidFill>
                <a:latin typeface="Gill Sans MT" panose="020B0502020104020203" pitchFamily="34" charset="0"/>
              </a:rPr>
              <a:t>active cases, (compared 72.7 in February 2020 for the same measure)</a:t>
            </a:r>
          </a:p>
          <a:p>
            <a:pPr marL="342900" indent="-342900" algn="just">
              <a:lnSpc>
                <a:spcPct val="70000"/>
              </a:lnSpc>
              <a:spcBef>
                <a:spcPts val="500"/>
              </a:spcBef>
              <a:spcAft>
                <a:spcPts val="1200"/>
              </a:spcAft>
              <a:buFont typeface="Arial" panose="020B0604020202020204" pitchFamily="34" charset="0"/>
              <a:buChar char="•"/>
              <a:defRPr/>
            </a:pPr>
            <a:r>
              <a:rPr lang="en-GB" sz="2000" dirty="0">
                <a:solidFill>
                  <a:prstClr val="black"/>
                </a:solidFill>
                <a:latin typeface="Gill Sans MT" panose="020B0502020104020203" pitchFamily="34" charset="0"/>
              </a:rPr>
              <a:t>In our </a:t>
            </a:r>
            <a:r>
              <a:rPr lang="en-GB" sz="2000" b="1" dirty="0">
                <a:solidFill>
                  <a:prstClr val="black"/>
                </a:solidFill>
                <a:latin typeface="Gill Sans MT" panose="020B0502020104020203" pitchFamily="34" charset="0"/>
              </a:rPr>
              <a:t>work after first hearing teams</a:t>
            </a:r>
            <a:r>
              <a:rPr lang="en-GB" sz="2000" dirty="0">
                <a:solidFill>
                  <a:prstClr val="black"/>
                </a:solidFill>
                <a:latin typeface="Gill Sans MT" panose="020B0502020104020203" pitchFamily="34" charset="0"/>
              </a:rPr>
              <a:t>, the </a:t>
            </a:r>
            <a:r>
              <a:rPr lang="en-GB" sz="2000" dirty="0" err="1">
                <a:solidFill>
                  <a:prstClr val="black"/>
                </a:solidFill>
                <a:latin typeface="Gill Sans MT" panose="020B0502020104020203" pitchFamily="34" charset="0"/>
              </a:rPr>
              <a:t>caseholding</a:t>
            </a:r>
            <a:r>
              <a:rPr lang="en-GB" sz="2000" dirty="0">
                <a:solidFill>
                  <a:prstClr val="black"/>
                </a:solidFill>
                <a:latin typeface="Gill Sans MT" panose="020B0502020104020203" pitchFamily="34" charset="0"/>
              </a:rPr>
              <a:t> social workers with the </a:t>
            </a:r>
            <a:r>
              <a:rPr lang="en-GB" sz="2000" b="1" dirty="0">
                <a:solidFill>
                  <a:prstClr val="black"/>
                </a:solidFill>
                <a:latin typeface="Gill Sans MT" panose="020B0502020104020203" pitchFamily="34" charset="0"/>
              </a:rPr>
              <a:t>top 10% </a:t>
            </a:r>
            <a:r>
              <a:rPr lang="en-GB" sz="2000" dirty="0">
                <a:solidFill>
                  <a:prstClr val="black"/>
                </a:solidFill>
                <a:latin typeface="Gill Sans MT" panose="020B0502020104020203" pitchFamily="34" charset="0"/>
              </a:rPr>
              <a:t>of workloads carry an average of </a:t>
            </a:r>
            <a:r>
              <a:rPr lang="en-GB" sz="2000" b="1" dirty="0">
                <a:solidFill>
                  <a:prstClr val="black"/>
                </a:solidFill>
                <a:latin typeface="Gill Sans MT" panose="020B0502020104020203" pitchFamily="34" charset="0"/>
              </a:rPr>
              <a:t>39 </a:t>
            </a:r>
            <a:r>
              <a:rPr lang="en-GB" sz="2000" dirty="0">
                <a:solidFill>
                  <a:prstClr val="black"/>
                </a:solidFill>
                <a:latin typeface="Gill Sans MT" panose="020B0502020104020203" pitchFamily="34" charset="0"/>
              </a:rPr>
              <a:t>active cases (compared to an average of 36 in February 2020 for the same measure) </a:t>
            </a:r>
          </a:p>
        </p:txBody>
      </p:sp>
      <p:sp>
        <p:nvSpPr>
          <p:cNvPr id="3" name="TextBox 2">
            <a:extLst>
              <a:ext uri="{FF2B5EF4-FFF2-40B4-BE49-F238E27FC236}">
                <a16:creationId xmlns:a16="http://schemas.microsoft.com/office/drawing/2014/main" id="{A40E8D92-0489-47E4-A454-D2DAFD3745AD}"/>
              </a:ext>
            </a:extLst>
          </p:cNvPr>
          <p:cNvSpPr txBox="1"/>
          <p:nvPr/>
        </p:nvSpPr>
        <p:spPr>
          <a:xfrm>
            <a:off x="98399" y="3897800"/>
            <a:ext cx="1814720" cy="1815882"/>
          </a:xfrm>
          <a:prstGeom prst="rect">
            <a:avLst/>
          </a:prstGeom>
          <a:noFill/>
          <a:ln>
            <a:solidFill>
              <a:schemeClr val="tx1"/>
            </a:solidFill>
          </a:ln>
        </p:spPr>
        <p:txBody>
          <a:bodyPr wrap="square" rtlCol="0">
            <a:spAutoFit/>
          </a:bodyPr>
          <a:lstStyle/>
          <a:p>
            <a:pPr algn="just"/>
            <a:r>
              <a:rPr lang="en-GB" sz="1400" b="1" dirty="0"/>
              <a:t>2,114 additional active cases </a:t>
            </a:r>
            <a:r>
              <a:rPr lang="en-GB" sz="1400" dirty="0"/>
              <a:t>allocated to FCAs already ‘above threshold’ for high caseloads. </a:t>
            </a:r>
          </a:p>
          <a:p>
            <a:pPr algn="just"/>
            <a:r>
              <a:rPr lang="en-GB" sz="1400" i="1" dirty="0"/>
              <a:t>(&gt;40 EIT / &gt;25 Non-EIT)</a:t>
            </a:r>
          </a:p>
        </p:txBody>
      </p:sp>
      <p:sp>
        <p:nvSpPr>
          <p:cNvPr id="5" name="TextBox 4">
            <a:extLst>
              <a:ext uri="{FF2B5EF4-FFF2-40B4-BE49-F238E27FC236}">
                <a16:creationId xmlns:a16="http://schemas.microsoft.com/office/drawing/2014/main" id="{8DDD2450-16A1-4074-BA6D-8D6AEEBD3961}"/>
              </a:ext>
            </a:extLst>
          </p:cNvPr>
          <p:cNvSpPr txBox="1"/>
          <p:nvPr/>
        </p:nvSpPr>
        <p:spPr>
          <a:xfrm>
            <a:off x="3225376" y="4507347"/>
            <a:ext cx="537718" cy="230832"/>
          </a:xfrm>
          <a:prstGeom prst="rect">
            <a:avLst/>
          </a:prstGeom>
          <a:noFill/>
        </p:spPr>
        <p:txBody>
          <a:bodyPr wrap="square" rtlCol="0">
            <a:spAutoFit/>
          </a:bodyPr>
          <a:lstStyle/>
          <a:p>
            <a:r>
              <a:rPr lang="en-GB" sz="900" dirty="0">
                <a:solidFill>
                  <a:schemeClr val="bg1"/>
                </a:solidFill>
              </a:rPr>
              <a:t>1,076</a:t>
            </a:r>
          </a:p>
        </p:txBody>
      </p:sp>
      <p:cxnSp>
        <p:nvCxnSpPr>
          <p:cNvPr id="7" name="Straight Arrow Connector 6">
            <a:extLst>
              <a:ext uri="{FF2B5EF4-FFF2-40B4-BE49-F238E27FC236}">
                <a16:creationId xmlns:a16="http://schemas.microsoft.com/office/drawing/2014/main" id="{A4EF33E3-73F0-4AB0-B13B-1B38AB9D3DFD}"/>
              </a:ext>
            </a:extLst>
          </p:cNvPr>
          <p:cNvCxnSpPr>
            <a:cxnSpLocks/>
            <a:stCxn id="3" idx="3"/>
          </p:cNvCxnSpPr>
          <p:nvPr/>
        </p:nvCxnSpPr>
        <p:spPr>
          <a:xfrm>
            <a:off x="1913119" y="4805741"/>
            <a:ext cx="684862" cy="3850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D42D494-D492-436E-A093-A35E5AA8CA9F}"/>
              </a:ext>
            </a:extLst>
          </p:cNvPr>
          <p:cNvCxnSpPr>
            <a:cxnSpLocks/>
            <a:stCxn id="3" idx="3"/>
          </p:cNvCxnSpPr>
          <p:nvPr/>
        </p:nvCxnSpPr>
        <p:spPr>
          <a:xfrm flipV="1">
            <a:off x="1913119" y="4604292"/>
            <a:ext cx="1312257" cy="2014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22928A1-6247-4522-96D0-4F8103A3F6FD}"/>
              </a:ext>
            </a:extLst>
          </p:cNvPr>
          <p:cNvSpPr txBox="1"/>
          <p:nvPr/>
        </p:nvSpPr>
        <p:spPr>
          <a:xfrm>
            <a:off x="10302457" y="3925511"/>
            <a:ext cx="1814720" cy="1815882"/>
          </a:xfrm>
          <a:prstGeom prst="rect">
            <a:avLst/>
          </a:prstGeom>
          <a:noFill/>
          <a:ln>
            <a:solidFill>
              <a:schemeClr val="tx1"/>
            </a:solidFill>
          </a:ln>
        </p:spPr>
        <p:txBody>
          <a:bodyPr wrap="square" rtlCol="0">
            <a:spAutoFit/>
          </a:bodyPr>
          <a:lstStyle/>
          <a:p>
            <a:pPr algn="just"/>
            <a:r>
              <a:rPr lang="en-GB" sz="1400" b="1" dirty="0"/>
              <a:t>4.646 additional active cases </a:t>
            </a:r>
            <a:r>
              <a:rPr lang="en-GB" sz="1400" dirty="0"/>
              <a:t>allocated to FCAs already ‘above threshold’ for high caseloads. </a:t>
            </a:r>
          </a:p>
          <a:p>
            <a:pPr algn="just"/>
            <a:r>
              <a:rPr lang="en-GB" sz="1400" i="1" dirty="0"/>
              <a:t>(&gt;40 EIT / &gt;25 Non-EIT)</a:t>
            </a:r>
          </a:p>
        </p:txBody>
      </p:sp>
      <p:cxnSp>
        <p:nvCxnSpPr>
          <p:cNvPr id="17" name="Straight Arrow Connector 16">
            <a:extLst>
              <a:ext uri="{FF2B5EF4-FFF2-40B4-BE49-F238E27FC236}">
                <a16:creationId xmlns:a16="http://schemas.microsoft.com/office/drawing/2014/main" id="{719B2159-17ED-4138-B86D-800197285321}"/>
              </a:ext>
            </a:extLst>
          </p:cNvPr>
          <p:cNvCxnSpPr>
            <a:cxnSpLocks/>
            <a:stCxn id="16" idx="1"/>
          </p:cNvCxnSpPr>
          <p:nvPr/>
        </p:nvCxnSpPr>
        <p:spPr>
          <a:xfrm flipH="1" flipV="1">
            <a:off x="8599055" y="4719707"/>
            <a:ext cx="1703402" cy="1137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DFCE3A-61CE-4BC0-80CD-04241E470A6C}"/>
              </a:ext>
            </a:extLst>
          </p:cNvPr>
          <p:cNvCxnSpPr>
            <a:cxnSpLocks/>
            <a:stCxn id="16" idx="1"/>
          </p:cNvCxnSpPr>
          <p:nvPr/>
        </p:nvCxnSpPr>
        <p:spPr>
          <a:xfrm flipH="1" flipV="1">
            <a:off x="9282823" y="4387273"/>
            <a:ext cx="1019634" cy="4461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479C6240-9A2A-4631-8CAB-987EF8CFD97C}"/>
              </a:ext>
            </a:extLst>
          </p:cNvPr>
          <p:cNvPicPr>
            <a:picLocks noChangeAspect="1"/>
          </p:cNvPicPr>
          <p:nvPr/>
        </p:nvPicPr>
        <p:blipFill>
          <a:blip r:embed="rId4"/>
          <a:stretch>
            <a:fillRect/>
          </a:stretch>
        </p:blipFill>
        <p:spPr>
          <a:xfrm>
            <a:off x="4513546" y="3401389"/>
            <a:ext cx="2970380" cy="3452808"/>
          </a:xfrm>
          <a:prstGeom prst="rect">
            <a:avLst/>
          </a:prstGeom>
        </p:spPr>
      </p:pic>
    </p:spTree>
    <p:extLst>
      <p:ext uri="{BB962C8B-B14F-4D97-AF65-F5344CB8AC3E}">
        <p14:creationId xmlns:p14="http://schemas.microsoft.com/office/powerpoint/2010/main" val="321805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405942D06B514F875D51DD81A0027E" ma:contentTypeVersion="" ma:contentTypeDescription="Create a new document." ma:contentTypeScope="" ma:versionID="319ffb9656edc2532cd73be2c053b5e9">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50ED50-415A-44CF-8FD6-B4AB2C186526}">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9E09E63-6DC7-45E0-8D6C-A0B7CB9E8E84}">
  <ds:schemaRefs>
    <ds:schemaRef ds:uri="http://schemas.microsoft.com/sharepoint/v3/contenttype/forms"/>
  </ds:schemaRefs>
</ds:datastoreItem>
</file>

<file path=customXml/itemProps3.xml><?xml version="1.0" encoding="utf-8"?>
<ds:datastoreItem xmlns:ds="http://schemas.openxmlformats.org/officeDocument/2006/customXml" ds:itemID="{CE5B0BA7-B9D2-46C1-9EB7-E37701113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3227</TotalTime>
  <Words>4968</Words>
  <Application>Microsoft Office PowerPoint</Application>
  <PresentationFormat>Widescreen</PresentationFormat>
  <Paragraphs>409</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Gill Sans MT</vt:lpstr>
      <vt:lpstr>Gill Sans Nova</vt:lpstr>
      <vt:lpstr>Ink Free</vt:lpstr>
      <vt:lpstr>Wingdings</vt:lpstr>
      <vt:lpstr>Office Theme</vt:lpstr>
      <vt:lpstr>Cafcass Board Meeting – 21 October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Cafcass Board Meeting – 28 October 2020</dc:title>
  <dc:creator>Jacky Tiotto</dc:creator>
  <cp:lastModifiedBy>James Jackson-Ellis</cp:lastModifiedBy>
  <cp:revision>11</cp:revision>
  <dcterms:created xsi:type="dcterms:W3CDTF">2020-10-09T10:25:38Z</dcterms:created>
  <dcterms:modified xsi:type="dcterms:W3CDTF">2020-10-15T10:13:32Z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0x01010034405942D06B514F875D51DD81A0027E</vt:lpwstr>
  </property>
</Properties>
</file>